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9" r:id="rId3"/>
    <p:sldId id="295" r:id="rId4"/>
    <p:sldId id="270" r:id="rId5"/>
    <p:sldId id="305" r:id="rId6"/>
    <p:sldId id="330" r:id="rId7"/>
    <p:sldId id="272" r:id="rId8"/>
    <p:sldId id="274" r:id="rId9"/>
    <p:sldId id="339" r:id="rId10"/>
    <p:sldId id="316" r:id="rId11"/>
    <p:sldId id="317" r:id="rId12"/>
    <p:sldId id="341" r:id="rId13"/>
    <p:sldId id="340" r:id="rId14"/>
    <p:sldId id="346" r:id="rId15"/>
    <p:sldId id="347" r:id="rId16"/>
    <p:sldId id="344" r:id="rId17"/>
    <p:sldId id="345" r:id="rId18"/>
    <p:sldId id="336" r:id="rId19"/>
    <p:sldId id="302" r:id="rId20"/>
    <p:sldId id="314" r:id="rId21"/>
    <p:sldId id="290" r:id="rId22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FFCCFF"/>
    <a:srgbClr val="825A20"/>
    <a:srgbClr val="48382D"/>
    <a:srgbClr val="B7955B"/>
    <a:srgbClr val="DEDED2"/>
    <a:srgbClr val="BABDAA"/>
    <a:srgbClr val="40A8EE"/>
    <a:srgbClr val="000000"/>
    <a:srgbClr val="937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3" autoAdjust="0"/>
    <p:restoredTop sz="89886" autoAdjust="0"/>
  </p:normalViewPr>
  <p:slideViewPr>
    <p:cSldViewPr snapToGrid="0">
      <p:cViewPr varScale="1">
        <p:scale>
          <a:sx n="73" d="100"/>
          <a:sy n="73" d="100"/>
        </p:scale>
        <p:origin x="10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anon\&#3591;&#3634;&#3609;%20RTI\&#3591;&#3634;&#3609;&#3607;&#3637;&#3656;&#3652;&#3604;&#3657;&#3619;&#3633;&#3610;&#3617;&#3629;&#3610;&#3627;&#3617;&#3634;&#3618;\1.&#3614;&#3637;&#3656;&#3609;&#3640;&#3594;\&#3626;&#3629;&#3592;&#3619;\2565%20&#3611;&#3619;&#3632;&#3648;&#3617;&#3636;&#3609;&#3648;&#3626;&#3619;&#3636;&#3617;&#3614;&#3621;&#3633;&#3591;\&#3586;&#3657;&#3629;&#3617;&#3641;&#3621;&#3605;&#3633;&#3657;&#3591;&#3605;&#3657;&#3609;&#3648;&#3592;&#3655;&#3610;%20&#3605;&#3634;&#3618;%2043%20&#3649;&#3615;&#3657;&#3617;_&#3614;&#3634;&#3609;&#3609;&#3607;&#366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anon\&#3591;&#3634;&#3609;%20RTI\&#3591;&#3634;&#3609;&#3607;&#3637;&#3656;&#3652;&#3604;&#3657;&#3619;&#3633;&#3610;&#3617;&#3629;&#3610;&#3627;&#3617;&#3634;&#3618;\1.&#3614;&#3637;&#3656;&#3609;&#3640;&#3594;\&#3626;&#3629;&#3592;&#3619;\2565%20&#3611;&#3619;&#3632;&#3648;&#3617;&#3636;&#3609;&#3648;&#3626;&#3619;&#3636;&#3617;&#3614;&#3621;&#3633;&#3591;\&#3586;&#3657;&#3629;&#3617;&#3641;&#3621;&#3605;&#3633;&#3657;&#3591;&#3605;&#3657;&#3609;&#3648;&#3592;&#3655;&#3610;%20&#3605;&#3634;&#3618;%2043%20&#3649;&#3615;&#3657;&#3617;_&#3614;&#3634;&#3609;&#3609;&#3607;&#366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979645852489138E-2"/>
          <c:y val="6.1528441163699522E-2"/>
          <c:w val="0.90964632356918163"/>
          <c:h val="0.81787569107053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'opd-ipd'!$P$46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'opd-ipd'!$O$47:$O$52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'opd-ipd'!$P$47:$P$52</c:f>
              <c:numCache>
                <c:formatCode>General</c:formatCode>
                <c:ptCount val="6"/>
                <c:pt idx="0">
                  <c:v>28</c:v>
                </c:pt>
                <c:pt idx="1">
                  <c:v>44</c:v>
                </c:pt>
                <c:pt idx="2">
                  <c:v>18</c:v>
                </c:pt>
                <c:pt idx="3">
                  <c:v>0</c:v>
                </c:pt>
                <c:pt idx="4">
                  <c:v>23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61-4807-996A-1A716BCAA386}"/>
            </c:ext>
          </c:extLst>
        </c:ser>
        <c:ser>
          <c:idx val="1"/>
          <c:order val="1"/>
          <c:tx>
            <c:strRef>
              <c:f>'opd-ipd'!$Q$46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'opd-ipd'!$O$47:$O$52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'opd-ipd'!$Q$47:$Q$52</c:f>
              <c:numCache>
                <c:formatCode>General</c:formatCode>
                <c:ptCount val="6"/>
                <c:pt idx="0">
                  <c:v>26</c:v>
                </c:pt>
                <c:pt idx="1">
                  <c:v>70</c:v>
                </c:pt>
                <c:pt idx="2">
                  <c:v>22</c:v>
                </c:pt>
                <c:pt idx="3">
                  <c:v>3</c:v>
                </c:pt>
                <c:pt idx="4">
                  <c:v>5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61-4807-996A-1A716BCAA386}"/>
            </c:ext>
          </c:extLst>
        </c:ser>
        <c:ser>
          <c:idx val="2"/>
          <c:order val="2"/>
          <c:tx>
            <c:strRef>
              <c:f>'opd-ipd'!$R$46</c:f>
              <c:strCache>
                <c:ptCount val="1"/>
                <c:pt idx="0">
                  <c:v>2562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'opd-ipd'!$O$47:$O$52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'opd-ipd'!$R$47:$R$52</c:f>
              <c:numCache>
                <c:formatCode>General</c:formatCode>
                <c:ptCount val="6"/>
                <c:pt idx="0">
                  <c:v>42</c:v>
                </c:pt>
                <c:pt idx="1">
                  <c:v>52</c:v>
                </c:pt>
                <c:pt idx="2">
                  <c:v>21</c:v>
                </c:pt>
                <c:pt idx="3">
                  <c:v>4</c:v>
                </c:pt>
                <c:pt idx="4">
                  <c:v>13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61-4807-996A-1A716BCAA386}"/>
            </c:ext>
          </c:extLst>
        </c:ser>
        <c:ser>
          <c:idx val="3"/>
          <c:order val="3"/>
          <c:tx>
            <c:strRef>
              <c:f>'opd-ipd'!$S$46</c:f>
              <c:strCache>
                <c:ptCount val="1"/>
                <c:pt idx="0">
                  <c:v>2563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'opd-ipd'!$O$47:$O$52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'opd-ipd'!$S$47:$S$52</c:f>
              <c:numCache>
                <c:formatCode>General</c:formatCode>
                <c:ptCount val="6"/>
                <c:pt idx="0">
                  <c:v>25</c:v>
                </c:pt>
                <c:pt idx="1">
                  <c:v>50</c:v>
                </c:pt>
                <c:pt idx="2">
                  <c:v>20</c:v>
                </c:pt>
                <c:pt idx="3">
                  <c:v>4</c:v>
                </c:pt>
                <c:pt idx="4">
                  <c:v>20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61-4807-996A-1A716BCAA386}"/>
            </c:ext>
          </c:extLst>
        </c:ser>
        <c:ser>
          <c:idx val="4"/>
          <c:order val="4"/>
          <c:tx>
            <c:strRef>
              <c:f>'opd-ipd'!$T$46</c:f>
              <c:strCache>
                <c:ptCount val="1"/>
                <c:pt idx="0">
                  <c:v>2564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'opd-ipd'!$O$47:$O$52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'opd-ipd'!$T$47:$T$52</c:f>
              <c:numCache>
                <c:formatCode>General</c:formatCode>
                <c:ptCount val="6"/>
                <c:pt idx="0" formatCode="0">
                  <c:v>18</c:v>
                </c:pt>
                <c:pt idx="1">
                  <c:v>31</c:v>
                </c:pt>
                <c:pt idx="2">
                  <c:v>11</c:v>
                </c:pt>
                <c:pt idx="3" formatCode="0">
                  <c:v>6</c:v>
                </c:pt>
                <c:pt idx="4">
                  <c:v>14</c:v>
                </c:pt>
                <c:pt idx="5" formatCode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61-4807-996A-1A716BCAA386}"/>
            </c:ext>
          </c:extLst>
        </c:ser>
        <c:ser>
          <c:idx val="5"/>
          <c:order val="5"/>
          <c:tx>
            <c:strRef>
              <c:f>'opd-ipd'!$U$46</c:f>
              <c:strCache>
                <c:ptCount val="1"/>
                <c:pt idx="0">
                  <c:v>2565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'opd-ipd'!$O$47:$O$52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'opd-ipd'!$U$47:$U$52</c:f>
              <c:numCache>
                <c:formatCode>0</c:formatCode>
                <c:ptCount val="6"/>
                <c:pt idx="0">
                  <c:v>16</c:v>
                </c:pt>
                <c:pt idx="1">
                  <c:v>43</c:v>
                </c:pt>
                <c:pt idx="2">
                  <c:v>13</c:v>
                </c:pt>
                <c:pt idx="3">
                  <c:v>2</c:v>
                </c:pt>
                <c:pt idx="4">
                  <c:v>7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61-4807-996A-1A716BCAA3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02111392"/>
        <c:axId val="1396924496"/>
      </c:barChart>
      <c:catAx>
        <c:axId val="120211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96924496"/>
        <c:crosses val="autoZero"/>
        <c:auto val="1"/>
        <c:lblAlgn val="ctr"/>
        <c:lblOffset val="100"/>
        <c:noMultiLvlLbl val="0"/>
      </c:catAx>
      <c:valAx>
        <c:axId val="139692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20211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33630055604891"/>
          <c:y val="9.6150519179023633E-2"/>
          <c:w val="0.58688024621783785"/>
          <c:h val="0.104891599796226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67485605665014E-2"/>
          <c:y val="6.868637905962191E-2"/>
          <c:w val="0.89965722439652362"/>
          <c:h val="0.75230361716176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'opd-ipd'!$P$55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'opd-ipd'!$O$56:$O$61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'opd-ipd'!$P$56:$P$61</c:f>
              <c:numCache>
                <c:formatCode>General</c:formatCode>
                <c:ptCount val="6"/>
                <c:pt idx="0">
                  <c:v>185</c:v>
                </c:pt>
                <c:pt idx="1">
                  <c:v>283</c:v>
                </c:pt>
                <c:pt idx="2">
                  <c:v>344</c:v>
                </c:pt>
                <c:pt idx="3">
                  <c:v>91</c:v>
                </c:pt>
                <c:pt idx="4">
                  <c:v>98</c:v>
                </c:pt>
                <c:pt idx="5">
                  <c:v>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B-4A60-8537-A1ADFA092588}"/>
            </c:ext>
          </c:extLst>
        </c:ser>
        <c:ser>
          <c:idx val="1"/>
          <c:order val="1"/>
          <c:tx>
            <c:strRef>
              <c:f>'opd-ipd'!$Q$55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'opd-ipd'!$O$56:$O$61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'opd-ipd'!$Q$56:$Q$61</c:f>
              <c:numCache>
                <c:formatCode>General</c:formatCode>
                <c:ptCount val="6"/>
                <c:pt idx="0">
                  <c:v>227</c:v>
                </c:pt>
                <c:pt idx="1">
                  <c:v>273</c:v>
                </c:pt>
                <c:pt idx="2">
                  <c:v>369</c:v>
                </c:pt>
                <c:pt idx="3">
                  <c:v>95</c:v>
                </c:pt>
                <c:pt idx="4">
                  <c:v>115</c:v>
                </c:pt>
                <c:pt idx="5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3B-4A60-8537-A1ADFA092588}"/>
            </c:ext>
          </c:extLst>
        </c:ser>
        <c:ser>
          <c:idx val="2"/>
          <c:order val="2"/>
          <c:tx>
            <c:strRef>
              <c:f>'opd-ipd'!$R$55</c:f>
              <c:strCache>
                <c:ptCount val="1"/>
                <c:pt idx="0">
                  <c:v>2562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'opd-ipd'!$O$56:$O$61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'opd-ipd'!$R$56:$R$61</c:f>
              <c:numCache>
                <c:formatCode>General</c:formatCode>
                <c:ptCount val="6"/>
                <c:pt idx="0">
                  <c:v>182</c:v>
                </c:pt>
                <c:pt idx="1">
                  <c:v>320</c:v>
                </c:pt>
                <c:pt idx="2">
                  <c:v>384</c:v>
                </c:pt>
                <c:pt idx="3">
                  <c:v>105</c:v>
                </c:pt>
                <c:pt idx="4">
                  <c:v>143</c:v>
                </c:pt>
                <c:pt idx="5">
                  <c:v>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3B-4A60-8537-A1ADFA092588}"/>
            </c:ext>
          </c:extLst>
        </c:ser>
        <c:ser>
          <c:idx val="3"/>
          <c:order val="3"/>
          <c:tx>
            <c:strRef>
              <c:f>'opd-ipd'!$S$55</c:f>
              <c:strCache>
                <c:ptCount val="1"/>
                <c:pt idx="0">
                  <c:v>2563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'opd-ipd'!$O$56:$O$61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'opd-ipd'!$S$56:$S$61</c:f>
              <c:numCache>
                <c:formatCode>General</c:formatCode>
                <c:ptCount val="6"/>
                <c:pt idx="0">
                  <c:v>81</c:v>
                </c:pt>
                <c:pt idx="1">
                  <c:v>284</c:v>
                </c:pt>
                <c:pt idx="2">
                  <c:v>309</c:v>
                </c:pt>
                <c:pt idx="3">
                  <c:v>70</c:v>
                </c:pt>
                <c:pt idx="4">
                  <c:v>158</c:v>
                </c:pt>
                <c:pt idx="5">
                  <c:v>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3B-4A60-8537-A1ADFA092588}"/>
            </c:ext>
          </c:extLst>
        </c:ser>
        <c:ser>
          <c:idx val="4"/>
          <c:order val="4"/>
          <c:tx>
            <c:strRef>
              <c:f>'opd-ipd'!$T$55</c:f>
              <c:strCache>
                <c:ptCount val="1"/>
                <c:pt idx="0">
                  <c:v>2564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'opd-ipd'!$O$56:$O$61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'opd-ipd'!$T$56:$T$61</c:f>
              <c:numCache>
                <c:formatCode>General</c:formatCode>
                <c:ptCount val="6"/>
                <c:pt idx="0">
                  <c:v>51</c:v>
                </c:pt>
                <c:pt idx="1">
                  <c:v>206</c:v>
                </c:pt>
                <c:pt idx="2">
                  <c:v>237</c:v>
                </c:pt>
                <c:pt idx="3">
                  <c:v>66</c:v>
                </c:pt>
                <c:pt idx="4">
                  <c:v>95</c:v>
                </c:pt>
                <c:pt idx="5">
                  <c:v>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3B-4A60-8537-A1ADFA092588}"/>
            </c:ext>
          </c:extLst>
        </c:ser>
        <c:ser>
          <c:idx val="5"/>
          <c:order val="5"/>
          <c:tx>
            <c:strRef>
              <c:f>'opd-ipd'!$U$55</c:f>
              <c:strCache>
                <c:ptCount val="1"/>
                <c:pt idx="0">
                  <c:v>2565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'opd-ipd'!$O$56:$O$61</c:f>
              <c:strCache>
                <c:ptCount val="6"/>
                <c:pt idx="0">
                  <c:v>ศรีมหาโพธิ</c:v>
                </c:pt>
                <c:pt idx="1">
                  <c:v>บางพลี</c:v>
                </c:pt>
                <c:pt idx="2">
                  <c:v>อรัญประเทศ</c:v>
                </c:pt>
                <c:pt idx="3">
                  <c:v>บ่อไร่</c:v>
                </c:pt>
                <c:pt idx="4">
                  <c:v>บ้านนา</c:v>
                </c:pt>
                <c:pt idx="5">
                  <c:v>พนัสนิคม</c:v>
                </c:pt>
              </c:strCache>
            </c:strRef>
          </c:cat>
          <c:val>
            <c:numRef>
              <c:f>'opd-ipd'!$U$56:$U$61</c:f>
              <c:numCache>
                <c:formatCode>General</c:formatCode>
                <c:ptCount val="6"/>
                <c:pt idx="0">
                  <c:v>11</c:v>
                </c:pt>
                <c:pt idx="1">
                  <c:v>224</c:v>
                </c:pt>
                <c:pt idx="2">
                  <c:v>190</c:v>
                </c:pt>
                <c:pt idx="3">
                  <c:v>74</c:v>
                </c:pt>
                <c:pt idx="4">
                  <c:v>94</c:v>
                </c:pt>
                <c:pt idx="5">
                  <c:v>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C3B-4A60-8537-A1ADFA0925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96916336"/>
        <c:axId val="1396926896"/>
      </c:barChart>
      <c:catAx>
        <c:axId val="139691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96926896"/>
        <c:crosses val="autoZero"/>
        <c:auto val="1"/>
        <c:lblAlgn val="ctr"/>
        <c:lblOffset val="100"/>
        <c:noMultiLvlLbl val="0"/>
      </c:catAx>
      <c:valAx>
        <c:axId val="139692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39691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204305633824662"/>
          <c:y val="0.10248892179800845"/>
          <c:w val="0.57968714186498194"/>
          <c:h val="0.117094209564085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20000"/>
        <a:lumOff val="80000"/>
      </a:schemeClr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723ED-0662-455E-AAF0-7BBDC21AC996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CCFA6-F5C2-4A47-A6CD-AAEE1CB6FF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4417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เรียนท่านผู้บริหารสอจร. ท่านผู้แทนหน่วยงาน และผู้เข้าร่วมประชุมทุกท่าน</a:t>
            </a:r>
          </a:p>
          <a:p>
            <a:r>
              <a:rPr lang="th-TH" dirty="0"/>
              <a:t>ผมนายพานนท์ วันนี้จะมาเล่าถึงการขับเคลื่อนการเสริมพลัง</a:t>
            </a: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โครงการพัฒนาอำเภอ ตำบล ขับขี่จักรยานยนต์ปลอดภัย สอจร.ภาคตะวันออก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2478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ชายกลับมางานแต่งญาติ ขับรถพุ่งตกถนนจมน้ำช่วง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ทุ่ม บริเวณทางแยก </a:t>
            </a:r>
          </a:p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เพราะไม่ทราบว่าเป็นทางแยกติดคลอง และมองไม่เห็น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591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สอจร.ภาคตะวันออกมีอำเภอนำร่องมีทั้งหมด </a:t>
            </a:r>
            <a:r>
              <a:rPr lang="en-US" dirty="0"/>
              <a:t>6</a:t>
            </a:r>
            <a:r>
              <a:rPr lang="th-TH" dirty="0"/>
              <a:t> อำเภอจาก </a:t>
            </a:r>
            <a:r>
              <a:rPr lang="en-US" dirty="0"/>
              <a:t>6</a:t>
            </a:r>
            <a:r>
              <a:rPr lang="th-TH" dirty="0"/>
              <a:t> จังหวัด ประกอบด้วย </a:t>
            </a:r>
            <a:br>
              <a:rPr lang="th-TH" dirty="0"/>
            </a:br>
            <a:r>
              <a:rPr lang="th-TH" sz="1800" b="0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ศรีมหาโพธิ์ บางพลี  อรัญประเทศ บ่อไร่  บ้านนา  พนัสนิคม ระยะเวลาการทำงานเฉลี่ย </a:t>
            </a:r>
            <a:r>
              <a:rPr lang="en-US" sz="1800" b="0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10</a:t>
            </a:r>
            <a:r>
              <a:rPr lang="th-TH" sz="1800" b="0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เดือน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862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บริบทพื้นที่มีความหลายหลายทั้งพื้นที่อุตสาหกรรม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เขตเมือง แหล่งท่องเที่ยว ชนบท/พื้นที่เกษตรกรรม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783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255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ผมเปรียบเสมือนตัวผมเป็นพนักงานขายเสื้อผ้า</a:t>
            </a:r>
          </a:p>
          <a:p>
            <a:r>
              <a:rPr lang="th-TH" dirty="0"/>
              <a:t>เราพาลูกค้าให้เห็นตัวเอง เห็นสิ่งที่เขาอยากได้ เห็นปัญหา แนะนำทางออก และไม่ทำให้รู้สึกว่าเป็นภาระ (จับต้องได้)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6909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เราได้ฉายภาพโดยใช้ข้อมูลทั้งจาก กองป้องกันการบาดเจ็บ หรือบริษัทกลางซึ่งมีข้อมูลที่พร้อมในอยู่ตลอด</a:t>
            </a:r>
          </a:p>
          <a:p>
            <a:r>
              <a:rPr lang="th-TH" dirty="0"/>
              <a:t>เราไม่ได้ทำเฉพาะสอจร.ภาค แต่ทีมพี่เลี้ยงสอจร.จังหวัดมีส่วนสำคัญในการแนะนำแนวทางจากองค์ความรู้ที่ได้สะสมมา ถึงวิธีการที่เป็นไปได้และเหมาะสมกับบริบท</a:t>
            </a:r>
          </a:p>
          <a:p>
            <a:r>
              <a:rPr lang="th-TH" dirty="0"/>
              <a:t>ไม่ทำให้รู้สึกว่าเป็นภาระ เราหาข้อสั่งการที่เกี่ยวข้องลงไปเน้นย้ำ และแสดงจุดยืนว่าเรามาช่วย ไม่ได้มาใช้ท่าน”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2585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ทุกท่านคงจะเคยได้ยินคำว่าโซ่ข้อกลาง คือ ส่วนที่เชื่อมระหว่างสองด้านซึ่ง ก็คือ </a:t>
            </a:r>
            <a:r>
              <a:rPr lang="th-TH" dirty="0" err="1"/>
              <a:t>ศป</a:t>
            </a:r>
            <a:r>
              <a:rPr lang="th-TH" dirty="0"/>
              <a:t>ถ. จังหวัด และ</a:t>
            </a:r>
            <a:r>
              <a:rPr lang="th-TH" dirty="0" err="1"/>
              <a:t>ศป</a:t>
            </a:r>
            <a:r>
              <a:rPr lang="th-TH" dirty="0"/>
              <a:t>ถ.อปท. </a:t>
            </a:r>
          </a:p>
          <a:p>
            <a:r>
              <a:rPr lang="th-TH" dirty="0"/>
              <a:t>ที่จะคอยกระตุ้น ส่งเสริมให้</a:t>
            </a:r>
            <a:r>
              <a:rPr lang="th-TH" dirty="0" err="1"/>
              <a:t>ศป</a:t>
            </a:r>
            <a:r>
              <a:rPr lang="th-TH" dirty="0"/>
              <a:t>ถ.อปท.มาแก้ไขปัญหาอุบัติเหตุแต่ละพื้นที่ รวมทั้งรับปัญหาจากท้องถิ่นและช่วยแก้ไข </a:t>
            </a:r>
          </a:p>
          <a:p>
            <a:r>
              <a:rPr lang="th-TH" dirty="0"/>
              <a:t>ตลอดจนสะท้อนปัญหากลับไปยังหน่วยงานที่เกี่ยวข้องและ</a:t>
            </a:r>
            <a:r>
              <a:rPr lang="th-TH" dirty="0" err="1"/>
              <a:t>ศป</a:t>
            </a:r>
            <a:r>
              <a:rPr lang="th-TH" dirty="0"/>
              <a:t>ถ.จังหวัดเพื่อให้การสนับสนุน</a:t>
            </a:r>
          </a:p>
          <a:p>
            <a:r>
              <a:rPr lang="th-TH" dirty="0"/>
              <a:t>ทีมนิเทศเสริมพลัง คือการเสริมพลังให้เกิดกลไก หรือทำให้กลไกที่มีอยู่มีความเข้มแข็งมากขึ้น ซึ่งได้ดำเนินการตั้งแต่ ต้นน้ำ กลางน้ำ และปลายน้ำ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5106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6457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CFA6-F5C2-4A47-A6CD-AAEE1CB6FFC8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0296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021E966-E0C0-2B38-3122-C90E6E042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1949867-0BEE-44F9-5B05-3FE6B7756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6CB8B1D-6CE4-03FE-B262-C5FEB982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1E206B3-3DE8-227A-F501-1EC8ADDC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8E40CF3-6A5D-C5D8-4004-FFC11940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505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A4B4010-5AEF-086A-9DF0-5AD7F6F7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9641868-9679-C3C9-1DED-B2E80E9FD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E4754A3-A409-F7A6-722A-5AEED9268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6D57A47-C60E-4365-98EF-9F9A83651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8427421-A8E0-63EB-4DF2-1B49E2C6B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02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B9BF0FCE-482A-4909-A55F-14525A52B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DC34F6E-7786-F702-90C1-E7C07A20B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D4C1025-4FC0-CB38-4480-B8112DC5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6B9BF2A-1318-8400-E7D7-717EC5FB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0A42369-1A9C-D7C7-40C6-32F6DC05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90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24E19BD-07DD-70E9-5FF9-E5AF42A1D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CAC546B-EA86-3FE3-D87A-953BFEC53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EC8971A-A2F0-1B01-BCBB-B7E9C039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8142622-1A8F-2CCD-62C8-CCED6F57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F3D3AE2-2A22-162D-27BB-E47045F7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953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AD79D62-7B25-69D9-D3C4-890F405D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6D0277A-5F96-B629-EADA-7A547510B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DED7547-22B0-580A-95F2-0A5D1697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092E441-14A0-4392-4B71-8505EEBA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EF4FF21-418B-C27A-AC38-6A6DA900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264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B2693A-4270-9437-229A-76A80B72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A62001C-89C3-9855-BD12-E4F832DF9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DD9EF6E-846D-8224-A186-322C72289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D91D562-1337-FFB8-CEC2-B03F0C84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F913417-D221-587E-907A-015147F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39681AB-C7ED-7DC5-7364-47F8447F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996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51B955F-302F-B439-31C9-743915C3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AD3A5C0-9F63-8A96-4F66-6B6367386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3C97877-D1E8-6832-D1A4-48696017C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EEB9F16E-F680-489F-9DE4-952D69DDE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D2A2A2D7-A41B-634C-0799-8414380E9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A7EF9871-175B-3A3F-910C-EF4F527A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4BBDB734-D6F4-CEFA-EC9D-CB096CB4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2E538723-1291-39D8-8306-C68046DC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887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5E81623-B918-281E-2AC7-705FAD6C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C847ED7-10F7-145B-5E81-99699A3E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6B5ADC6-9BBB-651C-A6CC-49996C1A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D7A1620-E787-5A63-2D5A-FDE0CC09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083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F9193756-59A6-49C6-E2A6-5AEF37C7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2180467C-6D05-9371-D801-4B84EE7A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69C25E1-03CE-E02C-18E5-D4E26038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848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280AC2-976C-1EEC-FE4D-74622962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D00A67B-43EC-7A53-2372-49C1D7392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4213548-40C4-9DC8-843B-ED9B9C9B5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BB9BB4E-4420-23B8-834D-05863AD9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9E7EA64-98F3-824B-1EF8-EC82989A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E685A88-B040-E40F-23E3-38A4CAF6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70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94299B-314E-EEC1-DFE7-F017BD30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B32BCEC2-D3CE-FE87-2D7E-CB1D31A67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2D94F2B-C067-B77E-9315-F16F16366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78C25CB-B8F3-42EE-7FFE-0850A99CB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7D24404-19DA-D305-C08C-A9C880245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430DB2D-34D8-7754-0556-42BA90D5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677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9DE0E37A-1350-2C3C-9339-355776A9A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A5912C0-9A74-580E-CEDD-AEFF104D5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57D052F-1412-DE1E-7DD1-2B1EE6C7D7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B3036-D43C-4AAE-BF45-A887F1C6B73D}" type="datetimeFigureOut">
              <a:rPr lang="th-TH" smtClean="0"/>
              <a:t>19/05/66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80B19A7-E89D-4B9E-5965-544151318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B0837CA-51C7-42C0-6873-FF5C9718C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9C38B-0FE1-4BC1-8B51-9B05324FF3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990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slide" Target="slide16.xml"/><Relationship Id="rId10" Type="http://schemas.openxmlformats.org/officeDocument/2006/relationships/slide" Target="slide17.xml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web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ebp"/><Relationship Id="rId13" Type="http://schemas.openxmlformats.org/officeDocument/2006/relationships/image" Target="../media/image34.jpeg"/><Relationship Id="rId18" Type="http://schemas.openxmlformats.org/officeDocument/2006/relationships/image" Target="../media/image37.png"/><Relationship Id="rId3" Type="http://schemas.openxmlformats.org/officeDocument/2006/relationships/image" Target="../media/image30.jpeg"/><Relationship Id="rId21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3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slide" Target="slide19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slide" Target="slide20.xml"/><Relationship Id="rId4" Type="http://schemas.openxmlformats.org/officeDocument/2006/relationships/image" Target="../media/image31.jpg"/><Relationship Id="rId9" Type="http://schemas.openxmlformats.org/officeDocument/2006/relationships/image" Target="../media/image29.png"/><Relationship Id="rId14" Type="http://schemas.openxmlformats.org/officeDocument/2006/relationships/image" Target="../media/image35.png"/><Relationship Id="rId22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89BD37-DA0E-24F0-5FF2-BE7EBAC2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310" y="1693017"/>
            <a:ext cx="9134168" cy="3233327"/>
          </a:xfrm>
        </p:spPr>
        <p:txBody>
          <a:bodyPr>
            <a:normAutofit fontScale="90000"/>
          </a:bodyPr>
          <a:lstStyle/>
          <a:p>
            <a:pPr algn="r"/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การขับเคลื่อนงาน </a:t>
            </a:r>
            <a:br>
              <a:rPr lang="th-TH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โครงการพัฒนาอำเภอ ตำบล ขับขี่จักรยานยนต์ปลอดภัย</a:t>
            </a:r>
            <a:br>
              <a:rPr lang="th-TH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สอจร.ภาคตะวันออก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3549854-6DBD-E171-A6A9-234F5729E5AC}"/>
              </a:ext>
            </a:extLst>
          </p:cNvPr>
          <p:cNvSpPr txBox="1"/>
          <p:nvPr/>
        </p:nvSpPr>
        <p:spPr>
          <a:xfrm>
            <a:off x="6000632" y="5344523"/>
            <a:ext cx="5136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ทีมนิเทศเสริมพลัง และทีมวิชาการ</a:t>
            </a:r>
          </a:p>
          <a:p>
            <a:pPr algn="r"/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สอจร.ภาคตะวันออก</a:t>
            </a:r>
          </a:p>
        </p:txBody>
      </p:sp>
      <p:cxnSp>
        <p:nvCxnSpPr>
          <p:cNvPr id="4" name="ตัวเชื่อมต่อตรง 3">
            <a:extLst>
              <a:ext uri="{FF2B5EF4-FFF2-40B4-BE49-F238E27FC236}">
                <a16:creationId xmlns:a16="http://schemas.microsoft.com/office/drawing/2014/main" id="{1E3457E9-BA56-57FE-01F5-E29C382C471F}"/>
              </a:ext>
            </a:extLst>
          </p:cNvPr>
          <p:cNvCxnSpPr>
            <a:cxnSpLocks/>
          </p:cNvCxnSpPr>
          <p:nvPr/>
        </p:nvCxnSpPr>
        <p:spPr>
          <a:xfrm>
            <a:off x="1479755" y="5132437"/>
            <a:ext cx="94586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1146376-E5DE-AAEA-CB9B-1AAEF3663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645" y="0"/>
            <a:ext cx="3156155" cy="140923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E6141BC-6FDF-7121-DFCF-FD43860D1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" y="0"/>
            <a:ext cx="2537840" cy="179486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9FF3462-DABB-EB62-4C01-F16B54C5C1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64" y="4739151"/>
            <a:ext cx="393286" cy="39328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E64EB0C-33CB-9AC6-5659-7E0DAB5C708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67" y="4739151"/>
            <a:ext cx="393286" cy="39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4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345F6BE-D633-C966-70C2-1D4DB547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47" y="481263"/>
            <a:ext cx="6913525" cy="952125"/>
          </a:xfrm>
        </p:spPr>
        <p:txBody>
          <a:bodyPr>
            <a:normAutofit/>
          </a:bodyPr>
          <a:lstStyle/>
          <a:p>
            <a:pPr algn="ctr"/>
            <a:r>
              <a:rPr lang="th-TH" sz="4000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ปัจจัยความสำเร็จการดำเนินงาน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6023EC5-A951-57C9-9FA3-A4102036C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2074"/>
            <a:ext cx="10397359" cy="4824663"/>
          </a:xfrm>
        </p:spPr>
        <p:txBody>
          <a:bodyPr>
            <a:normAutofit/>
          </a:bodyPr>
          <a:lstStyle/>
          <a:p>
            <a:pPr marL="360363" indent="-360363">
              <a:buFont typeface="+mj-lt"/>
              <a:buAutoNum type="arabicPeriod"/>
            </a:pP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 </a:t>
            </a:r>
            <a:r>
              <a:rPr lang="th-TH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เน้นย้ำ ในที่ประชุมอื่นๆ และพูดถึงสม่ำเสมอ </a:t>
            </a: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ข้อสั่งการจากจังหวัดหรือส่วนกลาง </a:t>
            </a:r>
            <a:endParaRPr lang="th-TH" dirty="0">
              <a:solidFill>
                <a:schemeClr val="accent5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0363" indent="-360363">
              <a:buFont typeface="+mj-lt"/>
              <a:buAutoNum type="arabicPeriod"/>
            </a:pP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เครือข่ายเข้มแข็ง หลากหลาย </a:t>
            </a:r>
            <a:r>
              <a:rPr lang="th-TH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ที่ช่วยกันแนะนำและร่วมทำงาน</a:t>
            </a:r>
          </a:p>
          <a:p>
            <a:pPr marL="360363" indent="-360363">
              <a:buFont typeface="+mj-lt"/>
              <a:buAutoNum type="arabicPeriod"/>
            </a:pP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ใช้ข้อมูลเป็นจุดเริ่มต้น และเริ่มแก้ไขในสิ่งที่ง่ายก่อน (จุดเสี่ยง)</a:t>
            </a:r>
          </a:p>
          <a:p>
            <a:pPr marL="360363" indent="-360363">
              <a:buFont typeface="+mj-lt"/>
              <a:buAutoNum type="arabicPeriod"/>
            </a:pP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บูรณาการกับงานอื่นๆ </a:t>
            </a:r>
            <a:r>
              <a:rPr lang="th-TH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(ชลบุรีเมืองสะอาด/การรีไซเคิลขยะ)</a:t>
            </a:r>
          </a:p>
          <a:p>
            <a:pPr marL="360363" indent="-360363">
              <a:buFont typeface="+mj-lt"/>
              <a:buAutoNum type="arabicPeriod"/>
            </a:pP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มีเวทีแสดงความคิดเห็น และสร้างการมีส่วนร่วม</a:t>
            </a:r>
            <a:r>
              <a:rPr lang="th-TH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ในการแก้ไขปัญหา โดยผู้นำชุมชน แกนนำชุมชน ประชาชนในพื้นที่ </a:t>
            </a:r>
          </a:p>
          <a:p>
            <a:pPr marL="360363" indent="-360363">
              <a:buFont typeface="+mj-lt"/>
              <a:buAutoNum type="arabicPeriod"/>
            </a:pPr>
            <a:r>
              <a:rPr lang="th-TH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ต้องประชาสัมพันธ์ก่อน</a:t>
            </a:r>
            <a:r>
              <a:rPr lang="th-TH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บังคับใช้กฎหมาย ระยะเวลาที่เพียงพอ และทำร่วมกับสหสาขา โดยเฉพาะท้องถิ่น</a:t>
            </a:r>
          </a:p>
        </p:txBody>
      </p:sp>
    </p:spTree>
    <p:extLst>
      <p:ext uri="{BB962C8B-B14F-4D97-AF65-F5344CB8AC3E}">
        <p14:creationId xmlns:p14="http://schemas.microsoft.com/office/powerpoint/2010/main" val="2460790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42E6885-9FDC-5337-A5BC-39B91E8E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35869" cy="994443"/>
          </a:xfrm>
        </p:spPr>
        <p:txBody>
          <a:bodyPr/>
          <a:lstStyle/>
          <a:p>
            <a:pPr algn="ctr"/>
            <a:r>
              <a:rPr lang="th-TH" b="1" dirty="0"/>
              <a:t>ช่องว่าง และอุปสรรค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A615B09-E321-2A36-59A2-8AECE3F1E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642"/>
            <a:ext cx="5835869" cy="394226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360363" indent="-360363">
              <a:buFont typeface="+mj-lt"/>
              <a:buAutoNum type="arabicPeriod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ฝ่ายปกครองมี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ภารกิจงานจำนวนมาก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เรื่องอุบัติเหตุไม่เป็นตัวชี้วัด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ที่กรมการปกครองกำหนด</a:t>
            </a:r>
          </a:p>
          <a:p>
            <a:pPr marL="360363" indent="-360363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งบประมาณที่จำกัด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ของท้องถิ่นที่มีรายได้น้อย</a:t>
            </a:r>
          </a:p>
          <a:p>
            <a:pPr marL="360363" indent="-360363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การโยกย้ายตำแหน่ง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ผู้บริหารหรือผู้รับผิดชอบ และขาด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Core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team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0363" indent="-360363">
              <a:buFont typeface="+mj-lt"/>
              <a:buAutoNum type="arabicPeriod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อำเภอไม่คุ้นชินกับ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ระบบการเงินของสสส.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84646ECF-9DC4-88F3-A45C-79EA48B9A0E2}"/>
              </a:ext>
            </a:extLst>
          </p:cNvPr>
          <p:cNvSpPr txBox="1">
            <a:spLocks/>
          </p:cNvSpPr>
          <p:nvPr/>
        </p:nvSpPr>
        <p:spPr>
          <a:xfrm>
            <a:off x="6978869" y="474176"/>
            <a:ext cx="4501055" cy="776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/>
              <a:t>ข้อเสนอแนะ</a:t>
            </a:r>
          </a:p>
        </p:txBody>
      </p:sp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id="{5CA8FE75-DD84-FA42-307C-2BBBBFA6B295}"/>
              </a:ext>
            </a:extLst>
          </p:cNvPr>
          <p:cNvSpPr txBox="1">
            <a:spLocks/>
          </p:cNvSpPr>
          <p:nvPr/>
        </p:nvSpPr>
        <p:spPr>
          <a:xfrm>
            <a:off x="6978869" y="1768642"/>
            <a:ext cx="4698124" cy="3942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th-TH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กรมการปกครอง </a:t>
            </a:r>
            <a:r>
              <a:rPr lang="th-TH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บรรจุเรื่องความปลอดภัยทางถนนเป็นตัวชี้วัด </a:t>
            </a:r>
            <a:r>
              <a:rPr lang="th-TH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จังหวัด อำเภอ</a:t>
            </a:r>
          </a:p>
          <a:p>
            <a:pPr marL="342900" indent="-342900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ควรมีกองทุนกลาง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เพื่อสนับสนุนการแก้ไขปัญหาเชิงกายภาพของท้องถิ่น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ดึงภาคีที่มีศักยภาพ เข้ามาเป็น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Core team</a:t>
            </a:r>
          </a:p>
          <a:p>
            <a:pPr marL="342900" indent="-342900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มีเวที/ช่องทางเสนอปัญหา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ให้ผู้นำชุมชน ประชาชน หรือร่วมแก้ไขอุบัติเหตุในพื้นที่</a:t>
            </a:r>
          </a:p>
        </p:txBody>
      </p:sp>
    </p:spTree>
    <p:extLst>
      <p:ext uri="{BB962C8B-B14F-4D97-AF65-F5344CB8AC3E}">
        <p14:creationId xmlns:p14="http://schemas.microsoft.com/office/powerpoint/2010/main" val="242795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517EB30-513D-8F42-AA33-518384B19C44}"/>
              </a:ext>
            </a:extLst>
          </p:cNvPr>
          <p:cNvSpPr txBox="1"/>
          <p:nvPr/>
        </p:nvSpPr>
        <p:spPr>
          <a:xfrm>
            <a:off x="2050054" y="3289738"/>
            <a:ext cx="7927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----------------------------------------------------------------------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6284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กลุ่ม 126">
            <a:extLst>
              <a:ext uri="{FF2B5EF4-FFF2-40B4-BE49-F238E27FC236}">
                <a16:creationId xmlns:a16="http://schemas.microsoft.com/office/drawing/2014/main" id="{BC89E5BF-AA40-AF86-F556-95AF5530803E}"/>
              </a:ext>
            </a:extLst>
          </p:cNvPr>
          <p:cNvGrpSpPr/>
          <p:nvPr/>
        </p:nvGrpSpPr>
        <p:grpSpPr>
          <a:xfrm>
            <a:off x="182903" y="3040038"/>
            <a:ext cx="11733768" cy="1938992"/>
            <a:chOff x="193087" y="2788285"/>
            <a:chExt cx="11733768" cy="1938992"/>
          </a:xfrm>
        </p:grpSpPr>
        <p:sp>
          <p:nvSpPr>
            <p:cNvPr id="24" name="กล่องข้อความ 23">
              <a:extLst>
                <a:ext uri="{FF2B5EF4-FFF2-40B4-BE49-F238E27FC236}">
                  <a16:creationId xmlns:a16="http://schemas.microsoft.com/office/drawing/2014/main" id="{06D744CC-D881-9CC1-FF79-D87901C928F2}"/>
                </a:ext>
              </a:extLst>
            </p:cNvPr>
            <p:cNvSpPr txBox="1"/>
            <p:nvPr/>
          </p:nvSpPr>
          <p:spPr>
            <a:xfrm>
              <a:off x="193087" y="3564836"/>
              <a:ext cx="1374741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>
                <a:defRPr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r>
                <a:rPr lang="en-US" b="1" dirty="0"/>
                <a:t>2.</a:t>
              </a:r>
              <a:r>
                <a:rPr lang="th-TH" b="1" dirty="0"/>
                <a:t>วิเคราะห์</a:t>
              </a:r>
            </a:p>
          </p:txBody>
        </p:sp>
        <p:grpSp>
          <p:nvGrpSpPr>
            <p:cNvPr id="84" name="กลุ่ม 83">
              <a:extLst>
                <a:ext uri="{FF2B5EF4-FFF2-40B4-BE49-F238E27FC236}">
                  <a16:creationId xmlns:a16="http://schemas.microsoft.com/office/drawing/2014/main" id="{B277C28C-FABF-A191-EFC8-991D3AF06B71}"/>
                </a:ext>
              </a:extLst>
            </p:cNvPr>
            <p:cNvGrpSpPr/>
            <p:nvPr/>
          </p:nvGrpSpPr>
          <p:grpSpPr>
            <a:xfrm>
              <a:off x="9427977" y="2788285"/>
              <a:ext cx="2498878" cy="1938992"/>
              <a:chOff x="9564369" y="2497489"/>
              <a:chExt cx="2141862" cy="1894297"/>
            </a:xfrm>
          </p:grpSpPr>
          <p:pic>
            <p:nvPicPr>
              <p:cNvPr id="76" name="Picture 9">
                <a:extLst>
                  <a:ext uri="{FF2B5EF4-FFF2-40B4-BE49-F238E27FC236}">
                    <a16:creationId xmlns:a16="http://schemas.microsoft.com/office/drawing/2014/main" id="{A9C32513-0C10-DB6F-BF39-6BF2E821B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688152" y="2373707"/>
                <a:ext cx="1894296" cy="2141862"/>
              </a:xfrm>
              <a:prstGeom prst="rect">
                <a:avLst/>
              </a:prstGeom>
            </p:spPr>
          </p:pic>
          <mc:AlternateContent xmlns:mc="http://schemas.openxmlformats.org/markup-compatibility/2006" xmlns:pslz="http://schemas.microsoft.com/office/powerpoint/2016/slidezoom">
            <mc:Choice Requires="pslz">
              <p:graphicFrame>
                <p:nvGraphicFramePr>
                  <p:cNvPr id="78" name="การซูมสไลด์ 77">
                    <a:extLst>
                      <a:ext uri="{FF2B5EF4-FFF2-40B4-BE49-F238E27FC236}">
                        <a16:creationId xmlns:a16="http://schemas.microsoft.com/office/drawing/2014/main" id="{7BA13CEF-F815-FBBD-A7E0-F51FB7583B95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573614601"/>
                      </p:ext>
                    </p:extLst>
                  </p:nvPr>
                </p:nvGraphicFramePr>
                <p:xfrm>
                  <a:off x="9578734" y="2497489"/>
                  <a:ext cx="2109253" cy="1894297"/>
                </p:xfrm>
                <a:graphic>
                  <a:graphicData uri="http://schemas.microsoft.com/office/powerpoint/2016/slidezoom">
                    <pslz:sldZm>
                      <pslz:sldZmObj sldId="344" cId="3115965721">
                        <pslz:zmPr id="{18CD4C53-F39B-48A7-A95D-4695DD961D60}" imageType="cover">
                          <p166:blipFill xmlns:p166="http://schemas.microsoft.com/office/powerpoint/2016/6/main"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166:blipFill>
                          <p166:spPr xmlns:p166="http://schemas.microsoft.com/office/powerpoint/2016/6/main">
                            <a:xfrm>
                              <a:off x="0" y="0"/>
                              <a:ext cx="2460834" cy="1938992"/>
                            </a:xfrm>
                            <a:prstGeom prst="rect">
                              <a:avLst/>
                            </a:prstGeom>
                            <a:ln w="3175">
                              <a:solidFill>
                                <a:prstClr val="ltGray"/>
                              </a:solidFill>
                            </a:ln>
                          </p166:spPr>
                        </pslz:zmPr>
                      </pslz:sldZmObj>
                    </pslz:sldZm>
                  </a:graphicData>
                </a:graphic>
              </p:graphicFrame>
            </mc:Choice>
            <mc:Fallback xmlns="">
              <p:pic>
                <p:nvPicPr>
                  <p:cNvPr id="78" name="การซูมสไลด์ 77">
                    <a:hlinkClick r:id="rId5" action="ppaction://hlinksldjump"/>
                    <a:extLst>
                      <a:ext uri="{FF2B5EF4-FFF2-40B4-BE49-F238E27FC236}">
                        <a16:creationId xmlns:a16="http://schemas.microsoft.com/office/drawing/2014/main" id="{7BA13CEF-F815-FBBD-A7E0-F51FB7583B95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34552" y="3040038"/>
                    <a:ext cx="2460834" cy="1938992"/>
                  </a:xfrm>
                  <a:prstGeom prst="rect">
                    <a:avLst/>
                  </a:prstGeom>
                  <a:ln w="3175">
                    <a:solidFill>
                      <a:prstClr val="ltGray"/>
                    </a:solidFill>
                  </a:ln>
                </p:spPr>
              </p:pic>
            </mc:Fallback>
          </mc:AlternateContent>
        </p:grpSp>
        <p:sp>
          <p:nvSpPr>
            <p:cNvPr id="81" name="กล่องข้อความ 80">
              <a:extLst>
                <a:ext uri="{FF2B5EF4-FFF2-40B4-BE49-F238E27FC236}">
                  <a16:creationId xmlns:a16="http://schemas.microsoft.com/office/drawing/2014/main" id="{CF8EFAF2-91FE-288D-F9BA-0CAD581741B4}"/>
                </a:ext>
              </a:extLst>
            </p:cNvPr>
            <p:cNvSpPr txBox="1"/>
            <p:nvPr/>
          </p:nvSpPr>
          <p:spPr>
            <a:xfrm>
              <a:off x="1662326" y="3602963"/>
              <a:ext cx="5894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ใครเกิดอุบัติเหตุ เมื่อไหร่ ที่ไหน อย่างไร เพราะอะไร </a:t>
              </a:r>
              <a:r>
                <a:rPr lang="en-US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5W1H</a:t>
              </a:r>
              <a:endParaRPr lang="th-TH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8" name="กลุ่ม 127">
            <a:extLst>
              <a:ext uri="{FF2B5EF4-FFF2-40B4-BE49-F238E27FC236}">
                <a16:creationId xmlns:a16="http://schemas.microsoft.com/office/drawing/2014/main" id="{0246BBDB-6C9A-C0BB-60BB-9D0B2984932A}"/>
              </a:ext>
            </a:extLst>
          </p:cNvPr>
          <p:cNvGrpSpPr/>
          <p:nvPr/>
        </p:nvGrpSpPr>
        <p:grpSpPr>
          <a:xfrm>
            <a:off x="172013" y="4618613"/>
            <a:ext cx="11736684" cy="2304625"/>
            <a:chOff x="172013" y="4618613"/>
            <a:chExt cx="11736684" cy="2304625"/>
          </a:xfrm>
        </p:grpSpPr>
        <p:sp>
          <p:nvSpPr>
            <p:cNvPr id="25" name="กล่องข้อความ 24">
              <a:extLst>
                <a:ext uri="{FF2B5EF4-FFF2-40B4-BE49-F238E27FC236}">
                  <a16:creationId xmlns:a16="http://schemas.microsoft.com/office/drawing/2014/main" id="{41C09EE4-80AC-C759-EE81-B5A9EBC58B27}"/>
                </a:ext>
              </a:extLst>
            </p:cNvPr>
            <p:cNvSpPr txBox="1"/>
            <p:nvPr/>
          </p:nvSpPr>
          <p:spPr>
            <a:xfrm>
              <a:off x="172013" y="5170309"/>
              <a:ext cx="904415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th-TH"/>
              </a:defPPr>
              <a:lvl1pPr>
                <a:defRPr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r>
                <a:rPr lang="en-US" b="1" dirty="0"/>
                <a:t>3.</a:t>
              </a:r>
              <a:r>
                <a:rPr lang="th-TH" b="1" dirty="0"/>
                <a:t>แก้ไข</a:t>
              </a:r>
            </a:p>
          </p:txBody>
        </p:sp>
        <p:sp>
          <p:nvSpPr>
            <p:cNvPr id="86" name="กล่องข้อความ 85">
              <a:extLst>
                <a:ext uri="{FF2B5EF4-FFF2-40B4-BE49-F238E27FC236}">
                  <a16:creationId xmlns:a16="http://schemas.microsoft.com/office/drawing/2014/main" id="{491D1760-29F4-C5D2-4717-85F5913EEFB1}"/>
                </a:ext>
              </a:extLst>
            </p:cNvPr>
            <p:cNvSpPr txBox="1"/>
            <p:nvPr/>
          </p:nvSpPr>
          <p:spPr>
            <a:xfrm>
              <a:off x="6909429" y="4618613"/>
              <a:ext cx="248182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4" algn="ctr"/>
              <a:r>
                <a:rPr lang="th-TH" sz="24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การเกิดเหตุเพราะขับรถเร็ว </a:t>
              </a:r>
            </a:p>
            <a:p>
              <a:pPr marL="0" lvl="4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ลูกระนาด</a:t>
              </a:r>
            </a:p>
            <a:p>
              <a:pPr marL="0" lvl="5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ไฟกระพริบ</a:t>
              </a:r>
            </a:p>
            <a:p>
              <a:pPr marL="0" lvl="5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วงเวียน</a:t>
              </a:r>
            </a:p>
            <a:p>
              <a:pPr marL="0" lvl="5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ปรับความชัน</a:t>
              </a:r>
            </a:p>
          </p:txBody>
        </p:sp>
        <p:sp>
          <p:nvSpPr>
            <p:cNvPr id="87" name="กล่องข้อความ 86">
              <a:extLst>
                <a:ext uri="{FF2B5EF4-FFF2-40B4-BE49-F238E27FC236}">
                  <a16:creationId xmlns:a16="http://schemas.microsoft.com/office/drawing/2014/main" id="{CCA6558A-1F25-D926-1F82-2F597AEB046B}"/>
                </a:ext>
              </a:extLst>
            </p:cNvPr>
            <p:cNvSpPr txBox="1"/>
            <p:nvPr/>
          </p:nvSpPr>
          <p:spPr>
            <a:xfrm>
              <a:off x="1003690" y="4634553"/>
              <a:ext cx="207491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4138" lvl="4" algn="ctr"/>
              <a:r>
                <a:rPr lang="th-TH" sz="2400" b="1" u="sng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ชนคนเดินหน้าโรงเรียน/เขตชุมชน  </a:t>
              </a:r>
            </a:p>
            <a:p>
              <a:pPr marL="84138" lvl="4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ทางข้าม ทางม้าลาย</a:t>
              </a:r>
            </a:p>
          </p:txBody>
        </p:sp>
        <p:sp>
          <p:nvSpPr>
            <p:cNvPr id="88" name="กล่องข้อความ 87">
              <a:extLst>
                <a:ext uri="{FF2B5EF4-FFF2-40B4-BE49-F238E27FC236}">
                  <a16:creationId xmlns:a16="http://schemas.microsoft.com/office/drawing/2014/main" id="{32D76782-D832-F820-8D41-B1A8278A93B4}"/>
                </a:ext>
              </a:extLst>
            </p:cNvPr>
            <p:cNvSpPr txBox="1"/>
            <p:nvPr/>
          </p:nvSpPr>
          <p:spPr>
            <a:xfrm>
              <a:off x="2800748" y="4647245"/>
              <a:ext cx="167805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4" algn="ctr"/>
              <a:r>
                <a:rPr lang="th-TH" sz="2400" b="1" u="sng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เกิดเหตุเวลากลางคืน  </a:t>
              </a:r>
            </a:p>
            <a:p>
              <a:pPr marL="0" lvl="4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ติดไฟส่องสว่าง </a:t>
              </a:r>
            </a:p>
          </p:txBody>
        </p:sp>
        <p:sp>
          <p:nvSpPr>
            <p:cNvPr id="89" name="กล่องข้อความ 88">
              <a:extLst>
                <a:ext uri="{FF2B5EF4-FFF2-40B4-BE49-F238E27FC236}">
                  <a16:creationId xmlns:a16="http://schemas.microsoft.com/office/drawing/2014/main" id="{382D2E44-3CF6-2EB7-E44E-36BB188D1DD2}"/>
                </a:ext>
              </a:extLst>
            </p:cNvPr>
            <p:cNvSpPr txBox="1"/>
            <p:nvPr/>
          </p:nvSpPr>
          <p:spPr>
            <a:xfrm>
              <a:off x="4268082" y="4666702"/>
              <a:ext cx="285637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4" algn="ctr"/>
              <a:r>
                <a:rPr lang="th-TH" sz="24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ชนกันที่ทางแยก ทัศนวิสัยไม่ดี มองไม่เห็นแยก ไม่เห็นรถอีกฝั่ง</a:t>
              </a:r>
            </a:p>
            <a:p>
              <a:pPr marL="0" lvl="5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ติดป้ายเตือน/สัญลักษณ์บอกทาง</a:t>
              </a:r>
            </a:p>
            <a:p>
              <a:pPr marL="0" lvl="5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ตัดแต่งพุ่มไม้/ตัดกิ่งไม้ที่บดบัง</a:t>
              </a:r>
            </a:p>
            <a:p>
              <a:pPr marL="0" lvl="5" algn="ctr"/>
              <a:r>
                <a:rPr lang="th-TH" sz="24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กำจัดป้ายโฆษณา/ติดกระจกโค้ง</a:t>
              </a:r>
            </a:p>
          </p:txBody>
        </p:sp>
        <p:pic>
          <p:nvPicPr>
            <p:cNvPr id="91" name="รูปภาพ 90">
              <a:extLst>
                <a:ext uri="{FF2B5EF4-FFF2-40B4-BE49-F238E27FC236}">
                  <a16:creationId xmlns:a16="http://schemas.microsoft.com/office/drawing/2014/main" id="{6A7663EA-3C72-C192-FF0D-4C441D4D6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114" t="3321" r="35726"/>
            <a:stretch/>
          </p:blipFill>
          <p:spPr>
            <a:xfrm>
              <a:off x="9409819" y="4754944"/>
              <a:ext cx="2498878" cy="1817191"/>
            </a:xfrm>
            <a:prstGeom prst="rect">
              <a:avLst/>
            </a:prstGeom>
          </p:spPr>
        </p:pic>
        <p:sp>
          <p:nvSpPr>
            <p:cNvPr id="93" name="กล่องข้อความ 92">
              <a:extLst>
                <a:ext uri="{FF2B5EF4-FFF2-40B4-BE49-F238E27FC236}">
                  <a16:creationId xmlns:a16="http://schemas.microsoft.com/office/drawing/2014/main" id="{961672E0-D61A-4999-CDC8-73A691880804}"/>
                </a:ext>
              </a:extLst>
            </p:cNvPr>
            <p:cNvSpPr txBox="1"/>
            <p:nvPr/>
          </p:nvSpPr>
          <p:spPr>
            <a:xfrm>
              <a:off x="1448631" y="6584684"/>
              <a:ext cx="84204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3"/>
              <a:r>
                <a:rPr lang="th-TH" sz="16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(มท 0810.5/ว 4007 ลงวันที่ 13 ก.ค. 59)  ให้จัดตั้ง</a:t>
              </a:r>
              <a:r>
                <a:rPr lang="th-TH" sz="1600" dirty="0" err="1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ศป</a:t>
              </a:r>
              <a:r>
                <a:rPr lang="th-TH" sz="16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ถ.อปท. สามารถใช้จ่ายงบประมาณของท้องถิ่น แต่ต้องบรรจุในแผนพัฒนาฯของอปท./เทศบัญญัติ</a:t>
              </a:r>
            </a:p>
          </p:txBody>
        </p:sp>
      </p:grpSp>
      <p:sp>
        <p:nvSpPr>
          <p:cNvPr id="101" name="กล่องข้อความ 100">
            <a:extLst>
              <a:ext uri="{FF2B5EF4-FFF2-40B4-BE49-F238E27FC236}">
                <a16:creationId xmlns:a16="http://schemas.microsoft.com/office/drawing/2014/main" id="{1BD69ED2-D833-9596-1B2E-E4E532834C92}"/>
              </a:ext>
            </a:extLst>
          </p:cNvPr>
          <p:cNvSpPr txBox="1"/>
          <p:nvPr/>
        </p:nvSpPr>
        <p:spPr>
          <a:xfrm>
            <a:off x="3485495" y="1080185"/>
            <a:ext cx="78258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เชิงรุก</a:t>
            </a:r>
          </a:p>
        </p:txBody>
      </p:sp>
      <p:sp>
        <p:nvSpPr>
          <p:cNvPr id="102" name="กล่องข้อความ 101">
            <a:extLst>
              <a:ext uri="{FF2B5EF4-FFF2-40B4-BE49-F238E27FC236}">
                <a16:creationId xmlns:a16="http://schemas.microsoft.com/office/drawing/2014/main" id="{59165E94-4DC3-505F-F4D8-9A797484ED5E}"/>
              </a:ext>
            </a:extLst>
          </p:cNvPr>
          <p:cNvSpPr txBox="1"/>
          <p:nvPr/>
        </p:nvSpPr>
        <p:spPr>
          <a:xfrm>
            <a:off x="7280666" y="1097540"/>
            <a:ext cx="80182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th-TH"/>
            </a:defPPr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b="1" dirty="0"/>
              <a:t>เชิงรับ</a:t>
            </a:r>
          </a:p>
        </p:txBody>
      </p:sp>
      <p:sp>
        <p:nvSpPr>
          <p:cNvPr id="103" name="กล่องข้อความ 102">
            <a:extLst>
              <a:ext uri="{FF2B5EF4-FFF2-40B4-BE49-F238E27FC236}">
                <a16:creationId xmlns:a16="http://schemas.microsoft.com/office/drawing/2014/main" id="{A98F7B0F-5783-C73E-727B-2BC93868B2A8}"/>
              </a:ext>
            </a:extLst>
          </p:cNvPr>
          <p:cNvSpPr txBox="1"/>
          <p:nvPr/>
        </p:nvSpPr>
        <p:spPr>
          <a:xfrm>
            <a:off x="7307163" y="2578344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2400" dirty="0"/>
              <a:t>เมื่อมี</a:t>
            </a:r>
            <a:r>
              <a:rPr lang="th-TH" sz="2400" b="1" dirty="0">
                <a:solidFill>
                  <a:schemeClr val="accent4"/>
                </a:solidFill>
              </a:rPr>
              <a:t>อุบัติเหตุ</a:t>
            </a:r>
          </a:p>
        </p:txBody>
      </p:sp>
      <p:sp>
        <p:nvSpPr>
          <p:cNvPr id="104" name="กล่องข้อความ 103">
            <a:extLst>
              <a:ext uri="{FF2B5EF4-FFF2-40B4-BE49-F238E27FC236}">
                <a16:creationId xmlns:a16="http://schemas.microsoft.com/office/drawing/2014/main" id="{0DF13ED1-1028-314E-EC12-2C06499950A3}"/>
              </a:ext>
            </a:extLst>
          </p:cNvPr>
          <p:cNvSpPr txBox="1"/>
          <p:nvPr/>
        </p:nvSpPr>
        <p:spPr>
          <a:xfrm>
            <a:off x="7309073" y="2240658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2400" dirty="0"/>
              <a:t>เมื่อมี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</a:rPr>
              <a:t>คนเจ็บ</a:t>
            </a:r>
          </a:p>
        </p:txBody>
      </p:sp>
      <p:sp>
        <p:nvSpPr>
          <p:cNvPr id="105" name="กล่องข้อความ 104">
            <a:extLst>
              <a:ext uri="{FF2B5EF4-FFF2-40B4-BE49-F238E27FC236}">
                <a16:creationId xmlns:a16="http://schemas.microsoft.com/office/drawing/2014/main" id="{0E997F7E-C567-572D-F2E3-DB1C4D13E9D8}"/>
              </a:ext>
            </a:extLst>
          </p:cNvPr>
          <p:cNvSpPr txBox="1"/>
          <p:nvPr/>
        </p:nvSpPr>
        <p:spPr>
          <a:xfrm>
            <a:off x="7309073" y="1851544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2400" dirty="0"/>
              <a:t>เมื่อมี</a:t>
            </a:r>
            <a:r>
              <a:rPr lang="th-TH" sz="2400" b="1" dirty="0">
                <a:solidFill>
                  <a:srgbClr val="FF0000"/>
                </a:solidFill>
              </a:rPr>
              <a:t>คนตาย</a:t>
            </a:r>
          </a:p>
        </p:txBody>
      </p:sp>
      <p:sp>
        <p:nvSpPr>
          <p:cNvPr id="106" name="กล่องข้อความ 105">
            <a:extLst>
              <a:ext uri="{FF2B5EF4-FFF2-40B4-BE49-F238E27FC236}">
                <a16:creationId xmlns:a16="http://schemas.microsoft.com/office/drawing/2014/main" id="{6FFCF04D-39E0-03DB-E014-085998676AA2}"/>
              </a:ext>
            </a:extLst>
          </p:cNvPr>
          <p:cNvSpPr txBox="1"/>
          <p:nvPr/>
        </p:nvSpPr>
        <p:spPr>
          <a:xfrm>
            <a:off x="6866134" y="1577311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2400" b="1" u="sng" dirty="0"/>
              <a:t>ลงสอบสวนอุบัติเหตุ</a:t>
            </a:r>
          </a:p>
        </p:txBody>
      </p:sp>
      <p:grpSp>
        <p:nvGrpSpPr>
          <p:cNvPr id="107" name="กลุ่ม 106">
            <a:extLst>
              <a:ext uri="{FF2B5EF4-FFF2-40B4-BE49-F238E27FC236}">
                <a16:creationId xmlns:a16="http://schemas.microsoft.com/office/drawing/2014/main" id="{17869110-5C60-AF1B-8630-8B6894808D77}"/>
              </a:ext>
            </a:extLst>
          </p:cNvPr>
          <p:cNvGrpSpPr/>
          <p:nvPr/>
        </p:nvGrpSpPr>
        <p:grpSpPr>
          <a:xfrm>
            <a:off x="2283097" y="2103451"/>
            <a:ext cx="2536648" cy="461665"/>
            <a:chOff x="855622" y="5936865"/>
            <a:chExt cx="2536648" cy="461665"/>
          </a:xfrm>
          <a:solidFill>
            <a:srgbClr val="FFFF00"/>
          </a:solidFill>
        </p:grpSpPr>
        <p:sp>
          <p:nvSpPr>
            <p:cNvPr id="123" name="กล่องข้อความ 122">
              <a:extLst>
                <a:ext uri="{FF2B5EF4-FFF2-40B4-BE49-F238E27FC236}">
                  <a16:creationId xmlns:a16="http://schemas.microsoft.com/office/drawing/2014/main" id="{A4116860-C5C5-3629-787A-EC296D007BA8}"/>
                </a:ext>
              </a:extLst>
            </p:cNvPr>
            <p:cNvSpPr txBox="1"/>
            <p:nvPr/>
          </p:nvSpPr>
          <p:spPr>
            <a:xfrm>
              <a:off x="2208933" y="5936865"/>
              <a:ext cx="118333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th-TH"/>
              </a:defPPr>
              <a:lvl1pPr>
                <a:defRPr b="1"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r>
                <a:rPr lang="th-TH" sz="2400" dirty="0"/>
                <a:t>ระดมสมอง </a:t>
              </a:r>
            </a:p>
          </p:txBody>
        </p:sp>
        <p:sp>
          <p:nvSpPr>
            <p:cNvPr id="124" name="กล่องข้อความ 123">
              <a:extLst>
                <a:ext uri="{FF2B5EF4-FFF2-40B4-BE49-F238E27FC236}">
                  <a16:creationId xmlns:a16="http://schemas.microsoft.com/office/drawing/2014/main" id="{1B6B110A-C63A-DC63-7B0A-73E851583CE4}"/>
                </a:ext>
              </a:extLst>
            </p:cNvPr>
            <p:cNvSpPr txBox="1"/>
            <p:nvPr/>
          </p:nvSpPr>
          <p:spPr>
            <a:xfrm>
              <a:off x="855622" y="5936865"/>
              <a:ext cx="1241045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th-TH"/>
              </a:defPPr>
              <a:lvl1pPr>
                <a:defRPr b="1"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r>
                <a:rPr lang="th-TH" sz="2400" dirty="0"/>
                <a:t>ทำประชาคม</a:t>
              </a:r>
            </a:p>
          </p:txBody>
        </p: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7A19F634-19CB-6A96-4A92-34303FBF80C7}"/>
              </a:ext>
            </a:extLst>
          </p:cNvPr>
          <p:cNvGrpSpPr/>
          <p:nvPr/>
        </p:nvGrpSpPr>
        <p:grpSpPr>
          <a:xfrm>
            <a:off x="1131486" y="2503579"/>
            <a:ext cx="4811095" cy="484416"/>
            <a:chOff x="910021" y="5501259"/>
            <a:chExt cx="4811095" cy="484416"/>
          </a:xfrm>
        </p:grpSpPr>
        <p:sp>
          <p:nvSpPr>
            <p:cNvPr id="121" name="กล่องข้อความ 120">
              <a:extLst>
                <a:ext uri="{FF2B5EF4-FFF2-40B4-BE49-F238E27FC236}">
                  <a16:creationId xmlns:a16="http://schemas.microsoft.com/office/drawing/2014/main" id="{72C9F6A4-4499-78F2-855C-BD7392717D25}"/>
                </a:ext>
              </a:extLst>
            </p:cNvPr>
            <p:cNvSpPr txBox="1"/>
            <p:nvPr/>
          </p:nvSpPr>
          <p:spPr>
            <a:xfrm>
              <a:off x="910021" y="5501259"/>
              <a:ext cx="1066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h-TH"/>
              </a:defPPr>
              <a:lvl1pPr>
                <a:defRPr b="1"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r>
                <a:rPr lang="th-TH" sz="2400" dirty="0"/>
                <a:t>การสำรวจ</a:t>
              </a:r>
            </a:p>
          </p:txBody>
        </p:sp>
        <p:sp>
          <p:nvSpPr>
            <p:cNvPr id="122" name="กล่องข้อความ 121">
              <a:extLst>
                <a:ext uri="{FF2B5EF4-FFF2-40B4-BE49-F238E27FC236}">
                  <a16:creationId xmlns:a16="http://schemas.microsoft.com/office/drawing/2014/main" id="{DBB25B33-6473-E9F9-027E-48F8D53948BA}"/>
                </a:ext>
              </a:extLst>
            </p:cNvPr>
            <p:cNvSpPr txBox="1"/>
            <p:nvPr/>
          </p:nvSpPr>
          <p:spPr>
            <a:xfrm>
              <a:off x="2061140" y="5524010"/>
              <a:ext cx="3659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h-TH"/>
              </a:defPPr>
              <a:lvl1pPr>
                <a:defRPr b="1"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r>
                <a:rPr lang="th-TH" sz="2400" dirty="0"/>
                <a:t>รับแจ้ง/</a:t>
              </a:r>
              <a:r>
                <a:rPr lang="en-US" sz="2400" dirty="0" err="1"/>
                <a:t>traffy</a:t>
              </a:r>
              <a:r>
                <a:rPr lang="en-US" sz="2400" dirty="0"/>
                <a:t> fondue/Facebook/Line</a:t>
              </a:r>
              <a:endParaRPr lang="th-TH" sz="2400" dirty="0"/>
            </a:p>
          </p:txBody>
        </p:sp>
      </p:grpSp>
      <p:sp>
        <p:nvSpPr>
          <p:cNvPr id="109" name="กล่องข้อความ 108">
            <a:extLst>
              <a:ext uri="{FF2B5EF4-FFF2-40B4-BE49-F238E27FC236}">
                <a16:creationId xmlns:a16="http://schemas.microsoft.com/office/drawing/2014/main" id="{3D80DA1C-1441-6FD5-617A-2F7ED2BF5918}"/>
              </a:ext>
            </a:extLst>
          </p:cNvPr>
          <p:cNvSpPr txBox="1"/>
          <p:nvPr/>
        </p:nvSpPr>
        <p:spPr>
          <a:xfrm>
            <a:off x="1344378" y="1716065"/>
            <a:ext cx="475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>
              <a:defRPr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2400" dirty="0"/>
              <a:t>สถิติ/จุดเกิดเหตุ/จากกู้ชีพกู้ภัย ตำรวจ โรงพยาบาลปภ.</a:t>
            </a:r>
          </a:p>
        </p:txBody>
      </p:sp>
      <p:sp>
        <p:nvSpPr>
          <p:cNvPr id="116" name="กล่องข้อความ 115">
            <a:extLst>
              <a:ext uri="{FF2B5EF4-FFF2-40B4-BE49-F238E27FC236}">
                <a16:creationId xmlns:a16="http://schemas.microsoft.com/office/drawing/2014/main" id="{3841586D-8D68-15A3-81C8-52CDC71CC889}"/>
              </a:ext>
            </a:extLst>
          </p:cNvPr>
          <p:cNvSpPr txBox="1"/>
          <p:nvPr/>
        </p:nvSpPr>
        <p:spPr>
          <a:xfrm>
            <a:off x="90369" y="795727"/>
            <a:ext cx="2831482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ctr"/>
            <a:r>
              <a:rPr lang="en-US" b="1" dirty="0"/>
              <a:t>1.</a:t>
            </a:r>
            <a:r>
              <a:rPr lang="th-TH" b="1" dirty="0"/>
              <a:t>ค้นหาจุดเสี่ยง</a:t>
            </a:r>
          </a:p>
          <a:p>
            <a:pPr algn="ctr"/>
            <a:r>
              <a:rPr lang="th-TH" sz="2800" b="1" dirty="0"/>
              <a:t>และทำแผนที่/</a:t>
            </a:r>
            <a:r>
              <a:rPr lang="en-US" sz="2800" b="1" dirty="0"/>
              <a:t>List</a:t>
            </a:r>
            <a:r>
              <a:rPr lang="th-TH" sz="2800" b="1" dirty="0"/>
              <a:t> จุดเสี่ยง</a:t>
            </a:r>
          </a:p>
        </p:txBody>
      </p:sp>
      <p:pic>
        <p:nvPicPr>
          <p:cNvPr id="117" name="รูปภาพ 116">
            <a:extLst>
              <a:ext uri="{FF2B5EF4-FFF2-40B4-BE49-F238E27FC236}">
                <a16:creationId xmlns:a16="http://schemas.microsoft.com/office/drawing/2014/main" id="{585D09AE-4264-8CB4-4A74-B1022019A53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97" y="2931475"/>
            <a:ext cx="693490" cy="516559"/>
          </a:xfrm>
          <a:prstGeom prst="rect">
            <a:avLst/>
          </a:prstGeom>
        </p:spPr>
      </p:pic>
      <p:grpSp>
        <p:nvGrpSpPr>
          <p:cNvPr id="134" name="กลุ่ม 133">
            <a:extLst>
              <a:ext uri="{FF2B5EF4-FFF2-40B4-BE49-F238E27FC236}">
                <a16:creationId xmlns:a16="http://schemas.microsoft.com/office/drawing/2014/main" id="{3C74A57D-D132-3CF2-463B-C2265C63F456}"/>
              </a:ext>
            </a:extLst>
          </p:cNvPr>
          <p:cNvGrpSpPr/>
          <p:nvPr/>
        </p:nvGrpSpPr>
        <p:grpSpPr>
          <a:xfrm>
            <a:off x="9397819" y="1246114"/>
            <a:ext cx="2637899" cy="1577133"/>
            <a:chOff x="9427977" y="882554"/>
            <a:chExt cx="2637899" cy="1577133"/>
          </a:xfrm>
        </p:grpSpPr>
        <p:pic>
          <p:nvPicPr>
            <p:cNvPr id="118" name="รูปภาพ 117">
              <a:extLst>
                <a:ext uri="{FF2B5EF4-FFF2-40B4-BE49-F238E27FC236}">
                  <a16:creationId xmlns:a16="http://schemas.microsoft.com/office/drawing/2014/main" id="{6834A0A6-0280-3F42-6857-5CD61557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27977" y="1009175"/>
              <a:ext cx="2637899" cy="1450512"/>
            </a:xfrm>
            <a:prstGeom prst="rect">
              <a:avLst/>
            </a:prstGeom>
          </p:spPr>
        </p:pic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119" name="การซูมสไลด์ 118">
                  <a:extLst>
                    <a:ext uri="{FF2B5EF4-FFF2-40B4-BE49-F238E27FC236}">
                      <a16:creationId xmlns:a16="http://schemas.microsoft.com/office/drawing/2014/main" id="{81480C26-22B0-EA41-FD47-B69CEC4889B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01707082"/>
                    </p:ext>
                  </p:extLst>
                </p:nvPr>
              </p:nvGraphicFramePr>
              <p:xfrm>
                <a:off x="9466264" y="882554"/>
                <a:ext cx="2460592" cy="1570858"/>
              </p:xfrm>
              <a:graphic>
                <a:graphicData uri="http://schemas.microsoft.com/office/powerpoint/2016/slidezoom">
                  <pslz:sldZm>
                    <pslz:sldZmObj sldId="345" cId="2693414921">
                      <pslz:zmPr id="{E4587018-4FD8-4A45-8639-48371A0729BE}" imageType="cover">
                        <p166:blipFill xmlns:p166="http://schemas.microsoft.com/office/powerpoint/2016/6/main"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460592" cy="1570858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119" name="การซูมสไลด์ 118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81480C26-22B0-EA41-FD47-B69CEC4889B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36106" y="1246114"/>
                  <a:ext cx="2460592" cy="157085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</p:grpSp>
      <p:sp>
        <p:nvSpPr>
          <p:cNvPr id="120" name="กล่องข้อความ 119">
            <a:extLst>
              <a:ext uri="{FF2B5EF4-FFF2-40B4-BE49-F238E27FC236}">
                <a16:creationId xmlns:a16="http://schemas.microsoft.com/office/drawing/2014/main" id="{4C9435D7-B234-29F4-DB7C-F0FDA2FF00C9}"/>
              </a:ext>
            </a:extLst>
          </p:cNvPr>
          <p:cNvSpPr txBox="1"/>
          <p:nvPr/>
        </p:nvSpPr>
        <p:spPr>
          <a:xfrm>
            <a:off x="1944232" y="3000687"/>
            <a:ext cx="563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จุดไหน </a:t>
            </a:r>
            <a:r>
              <a:rPr lang="th-TH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มีคนตาย  </a:t>
            </a:r>
            <a:r>
              <a:rPr lang="th-TH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มีคนเจ็บหนัก  </a:t>
            </a:r>
            <a:r>
              <a:rPr lang="th-TH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เจ็บน้อย/จุดหวาดเสียว</a:t>
            </a:r>
          </a:p>
        </p:txBody>
      </p:sp>
      <p:sp>
        <p:nvSpPr>
          <p:cNvPr id="135" name="กล่องข้อความ 134">
            <a:extLst>
              <a:ext uri="{FF2B5EF4-FFF2-40B4-BE49-F238E27FC236}">
                <a16:creationId xmlns:a16="http://schemas.microsoft.com/office/drawing/2014/main" id="{3C73CD78-4452-4B83-A133-660F015150CC}"/>
              </a:ext>
            </a:extLst>
          </p:cNvPr>
          <p:cNvSpPr txBox="1"/>
          <p:nvPr/>
        </p:nvSpPr>
        <p:spPr>
          <a:xfrm>
            <a:off x="7917573" y="145751"/>
            <a:ext cx="377379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ก้าวแรกในการทำงาน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RTI</a:t>
            </a:r>
            <a:endParaRPr lang="th-TH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ดาว: 5 แฉก 1">
            <a:extLst>
              <a:ext uri="{FF2B5EF4-FFF2-40B4-BE49-F238E27FC236}">
                <a16:creationId xmlns:a16="http://schemas.microsoft.com/office/drawing/2014/main" id="{8BB42A80-448C-A049-9792-B5F36394722C}"/>
              </a:ext>
            </a:extLst>
          </p:cNvPr>
          <p:cNvSpPr/>
          <p:nvPr/>
        </p:nvSpPr>
        <p:spPr>
          <a:xfrm>
            <a:off x="9437007" y="1727389"/>
            <a:ext cx="241737" cy="21020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ดาว: 5 แฉก 2">
            <a:extLst>
              <a:ext uri="{FF2B5EF4-FFF2-40B4-BE49-F238E27FC236}">
                <a16:creationId xmlns:a16="http://schemas.microsoft.com/office/drawing/2014/main" id="{4728B8F1-8B10-56A4-2552-CC25B1861EEA}"/>
              </a:ext>
            </a:extLst>
          </p:cNvPr>
          <p:cNvSpPr/>
          <p:nvPr/>
        </p:nvSpPr>
        <p:spPr>
          <a:xfrm>
            <a:off x="9458137" y="2154388"/>
            <a:ext cx="241737" cy="21020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ดาว: 5 แฉก 3">
            <a:extLst>
              <a:ext uri="{FF2B5EF4-FFF2-40B4-BE49-F238E27FC236}">
                <a16:creationId xmlns:a16="http://schemas.microsoft.com/office/drawing/2014/main" id="{02FF15D5-5BBD-6FE7-8CC2-E94AA2E9C12E}"/>
              </a:ext>
            </a:extLst>
          </p:cNvPr>
          <p:cNvSpPr/>
          <p:nvPr/>
        </p:nvSpPr>
        <p:spPr>
          <a:xfrm>
            <a:off x="9452961" y="2567390"/>
            <a:ext cx="241737" cy="210207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BE557B1-64AE-4E86-AD43-7223AD227269}"/>
              </a:ext>
            </a:extLst>
          </p:cNvPr>
          <p:cNvSpPr txBox="1"/>
          <p:nvPr/>
        </p:nvSpPr>
        <p:spPr>
          <a:xfrm>
            <a:off x="8386451" y="714820"/>
            <a:ext cx="283603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สร้างความร่วมมือ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7FE55EC-B670-D4B6-2970-2B7FB287C596}"/>
              </a:ext>
            </a:extLst>
          </p:cNvPr>
          <p:cNvGrpSpPr/>
          <p:nvPr/>
        </p:nvGrpSpPr>
        <p:grpSpPr>
          <a:xfrm>
            <a:off x="7966959" y="3074493"/>
            <a:ext cx="1362034" cy="1530115"/>
            <a:chOff x="3353409" y="885972"/>
            <a:chExt cx="2994840" cy="336441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A332E2BC-574F-98E6-1E17-307D704FB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53409" y="885972"/>
              <a:ext cx="2994840" cy="336441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C13FB3BD-DBF9-91F1-F93B-25501B04CF44}"/>
                </a:ext>
              </a:extLst>
            </p:cNvPr>
            <p:cNvSpPr txBox="1"/>
            <p:nvPr/>
          </p:nvSpPr>
          <p:spPr>
            <a:xfrm>
              <a:off x="3804137" y="1951194"/>
              <a:ext cx="2291864" cy="913597"/>
            </a:xfrm>
            <a:prstGeom prst="rect">
              <a:avLst/>
            </a:prstGeom>
            <a:solidFill>
              <a:srgbClr val="8D274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05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แผนภูมิต้นไม้ปัญหา</a:t>
              </a:r>
            </a:p>
          </p:txBody>
        </p:sp>
      </p:grpSp>
      <p:sp>
        <p:nvSpPr>
          <p:cNvPr id="9" name="เครื่องหมายบวก 8">
            <a:extLst>
              <a:ext uri="{FF2B5EF4-FFF2-40B4-BE49-F238E27FC236}">
                <a16:creationId xmlns:a16="http://schemas.microsoft.com/office/drawing/2014/main" id="{4B2C0817-FC41-1ECC-B6CC-EA0EEE14EC83}"/>
              </a:ext>
            </a:extLst>
          </p:cNvPr>
          <p:cNvSpPr/>
          <p:nvPr/>
        </p:nvSpPr>
        <p:spPr>
          <a:xfrm>
            <a:off x="7419510" y="3847281"/>
            <a:ext cx="498063" cy="498063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150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885A37AA-7C35-4A35-5352-3E374B963CDE}"/>
              </a:ext>
            </a:extLst>
          </p:cNvPr>
          <p:cNvGrpSpPr/>
          <p:nvPr/>
        </p:nvGrpSpPr>
        <p:grpSpPr>
          <a:xfrm rot="10800000">
            <a:off x="10197117" y="1475174"/>
            <a:ext cx="756744" cy="2405979"/>
            <a:chOff x="10199460" y="3267351"/>
            <a:chExt cx="756744" cy="784481"/>
          </a:xfrm>
        </p:grpSpPr>
        <p:sp>
          <p:nvSpPr>
            <p:cNvPr id="29" name="ลูกศร: ขึ้น 28">
              <a:extLst>
                <a:ext uri="{FF2B5EF4-FFF2-40B4-BE49-F238E27FC236}">
                  <a16:creationId xmlns:a16="http://schemas.microsoft.com/office/drawing/2014/main" id="{BE004153-79C8-D838-3AC8-694B89BAA05F}"/>
                </a:ext>
              </a:extLst>
            </p:cNvPr>
            <p:cNvSpPr/>
            <p:nvPr/>
          </p:nvSpPr>
          <p:spPr>
            <a:xfrm>
              <a:off x="10199460" y="3280144"/>
              <a:ext cx="378373" cy="771688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ลูกศร: ลง 30">
              <a:extLst>
                <a:ext uri="{FF2B5EF4-FFF2-40B4-BE49-F238E27FC236}">
                  <a16:creationId xmlns:a16="http://schemas.microsoft.com/office/drawing/2014/main" id="{57C69BDD-93F2-205E-E46E-29A0133B5D3A}"/>
                </a:ext>
              </a:extLst>
            </p:cNvPr>
            <p:cNvSpPr/>
            <p:nvPr/>
          </p:nvSpPr>
          <p:spPr>
            <a:xfrm>
              <a:off x="10577832" y="3267351"/>
              <a:ext cx="378372" cy="771688"/>
            </a:xfrm>
            <a:prstGeom prst="downArrow">
              <a:avLst/>
            </a:prstGeom>
            <a:solidFill>
              <a:srgbClr val="C5E0B4"/>
            </a:solidFill>
            <a:ln>
              <a:solidFill>
                <a:srgbClr val="C5E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FAE01D2-CE92-9A20-480F-3838C3DA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391" y="797815"/>
            <a:ext cx="2861441" cy="894987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การสอบสวน</a:t>
            </a:r>
          </a:p>
        </p:txBody>
      </p: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B833643C-F496-00B5-DF2F-681114BFDE54}"/>
              </a:ext>
            </a:extLst>
          </p:cNvPr>
          <p:cNvGrpSpPr/>
          <p:nvPr/>
        </p:nvGrpSpPr>
        <p:grpSpPr>
          <a:xfrm>
            <a:off x="124011" y="3253321"/>
            <a:ext cx="4273830" cy="2757808"/>
            <a:chOff x="85746" y="4163443"/>
            <a:chExt cx="4273830" cy="2595697"/>
          </a:xfrm>
        </p:grpSpPr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DC1A368D-5E01-1AE0-4E49-8879DB6AE2DA}"/>
                </a:ext>
              </a:extLst>
            </p:cNvPr>
            <p:cNvSpPr txBox="1"/>
            <p:nvPr/>
          </p:nvSpPr>
          <p:spPr>
            <a:xfrm>
              <a:off x="85746" y="5861118"/>
              <a:ext cx="4273830" cy="898022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เมื่อเกิดอุบัติเหตุมีผู้เสียชีวิต</a:t>
              </a:r>
            </a:p>
            <a:p>
              <a:pPr algn="ctr"/>
              <a:r>
                <a:rPr lang="th-TH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ต้องลงสอบสวน (ไม่ควรมีใครตายฟรี)</a:t>
              </a:r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992B9F4C-C830-CC2D-F1A4-2A5AF2F26164}"/>
                </a:ext>
              </a:extLst>
            </p:cNvPr>
            <p:cNvSpPr txBox="1"/>
            <p:nvPr/>
          </p:nvSpPr>
          <p:spPr>
            <a:xfrm>
              <a:off x="2310529" y="4717441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+</a:t>
              </a:r>
              <a:endPara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36EF7422-6B75-4818-C515-1CD666323CA2}"/>
                </a:ext>
              </a:extLst>
            </p:cNvPr>
            <p:cNvSpPr txBox="1"/>
            <p:nvPr/>
          </p:nvSpPr>
          <p:spPr>
            <a:xfrm>
              <a:off x="2653660" y="4163443"/>
              <a:ext cx="1705916" cy="15696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เจ้าภาพมีส่วนร่วม</a:t>
              </a:r>
            </a:p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สถานศึกษา</a:t>
              </a:r>
            </a:p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สถานประกอบการ</a:t>
              </a:r>
            </a:p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กำนัน ผู้ใหญ่บ้าน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D457D96B-A300-D04D-1CF7-9EA592279C7D}"/>
                </a:ext>
              </a:extLst>
            </p:cNvPr>
            <p:cNvSpPr txBox="1"/>
            <p:nvPr/>
          </p:nvSpPr>
          <p:spPr>
            <a:xfrm>
              <a:off x="85746" y="4169655"/>
              <a:ext cx="2237101" cy="15696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มีทีมสอบสวน</a:t>
              </a:r>
            </a:p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สสอ ตำรวจ ปกครอง ท้องถิ่น</a:t>
              </a:r>
            </a:p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เก็บข้อมูลเท่าที่จำเป็น</a:t>
              </a:r>
            </a:p>
          </p:txBody>
        </p:sp>
      </p:grp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58CA1B15-60E4-5433-612A-852590812A91}"/>
              </a:ext>
            </a:extLst>
          </p:cNvPr>
          <p:cNvSpPr/>
          <p:nvPr/>
        </p:nvSpPr>
        <p:spPr>
          <a:xfrm>
            <a:off x="4445511" y="797815"/>
            <a:ext cx="1877780" cy="192567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พฤติกรรมเสี่ยง/เงื่อนไข/ผิดพลาด/ฝ่าฝืน</a:t>
            </a: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347FC9D5-400A-07C8-DE9E-3D58C2DC3437}"/>
              </a:ext>
            </a:extLst>
          </p:cNvPr>
          <p:cNvSpPr/>
          <p:nvPr/>
        </p:nvSpPr>
        <p:spPr>
          <a:xfrm>
            <a:off x="6323291" y="805473"/>
            <a:ext cx="1877780" cy="64266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รถไม่ปลอดภัย</a:t>
            </a:r>
          </a:p>
        </p:txBody>
      </p:sp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265E4DEF-FCFB-7BB8-129E-1D3AAF1B99C4}"/>
              </a:ext>
            </a:extLst>
          </p:cNvPr>
          <p:cNvSpPr/>
          <p:nvPr/>
        </p:nvSpPr>
        <p:spPr>
          <a:xfrm>
            <a:off x="6323291" y="1459346"/>
            <a:ext cx="1877780" cy="123191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และถนนที่ไม่ปลอดภัย</a:t>
            </a:r>
          </a:p>
        </p:txBody>
      </p:sp>
      <p:sp>
        <p:nvSpPr>
          <p:cNvPr id="16" name="ลูกศร: ขวา 15">
            <a:extLst>
              <a:ext uri="{FF2B5EF4-FFF2-40B4-BE49-F238E27FC236}">
                <a16:creationId xmlns:a16="http://schemas.microsoft.com/office/drawing/2014/main" id="{B06ABD3B-A6CA-CAB7-FCC8-7AAE12B249CB}"/>
              </a:ext>
            </a:extLst>
          </p:cNvPr>
          <p:cNvSpPr/>
          <p:nvPr/>
        </p:nvSpPr>
        <p:spPr>
          <a:xfrm rot="18904698">
            <a:off x="4029438" y="2671639"/>
            <a:ext cx="740520" cy="48741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E87940FE-9B11-55C4-974A-E4A381E70C9A}"/>
              </a:ext>
            </a:extLst>
          </p:cNvPr>
          <p:cNvSpPr txBox="1"/>
          <p:nvPr/>
        </p:nvSpPr>
        <p:spPr>
          <a:xfrm>
            <a:off x="9165020" y="1026994"/>
            <a:ext cx="287638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เจ้าภาพ/ชุมชน/ประชาชน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74C4B9A1-4588-E106-4F6C-5EDEB0D0B867}"/>
              </a:ext>
            </a:extLst>
          </p:cNvPr>
          <p:cNvSpPr txBox="1"/>
          <p:nvPr/>
        </p:nvSpPr>
        <p:spPr>
          <a:xfrm>
            <a:off x="9760998" y="3847022"/>
            <a:ext cx="157655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ศป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ถ.อปท.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3909A2F7-B498-8E99-0A8E-092FE8CBAA1A}"/>
              </a:ext>
            </a:extLst>
          </p:cNvPr>
          <p:cNvSpPr txBox="1"/>
          <p:nvPr/>
        </p:nvSpPr>
        <p:spPr>
          <a:xfrm>
            <a:off x="9760998" y="2959936"/>
            <a:ext cx="157655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ศปถ.อ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F980EA17-F3C8-2846-A05B-E3ED61037663}"/>
              </a:ext>
            </a:extLst>
          </p:cNvPr>
          <p:cNvSpPr txBox="1"/>
          <p:nvPr/>
        </p:nvSpPr>
        <p:spPr>
          <a:xfrm>
            <a:off x="9760998" y="2137930"/>
            <a:ext cx="157655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ศป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ถ.จว.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F2C1F2B6-30E5-FFA7-A11F-50074E95B1C6}"/>
              </a:ext>
            </a:extLst>
          </p:cNvPr>
          <p:cNvSpPr txBox="1"/>
          <p:nvPr/>
        </p:nvSpPr>
        <p:spPr>
          <a:xfrm>
            <a:off x="8220522" y="644114"/>
            <a:ext cx="108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คืนข้อมูล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B2AA0C5A-626C-E595-A5BF-393CF3C2C830}"/>
              </a:ext>
            </a:extLst>
          </p:cNvPr>
          <p:cNvSpPr txBox="1"/>
          <p:nvPr/>
        </p:nvSpPr>
        <p:spPr>
          <a:xfrm>
            <a:off x="2988517" y="2600269"/>
            <a:ext cx="133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วิเคราะห์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BC6AD767-B347-7357-6801-3E9548F358A4}"/>
              </a:ext>
            </a:extLst>
          </p:cNvPr>
          <p:cNvSpPr txBox="1"/>
          <p:nvPr/>
        </p:nvSpPr>
        <p:spPr>
          <a:xfrm>
            <a:off x="10737410" y="1475174"/>
            <a:ext cx="1370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หาแนวทาง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แก้ไขร่วมกัน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F8190FF9-F30D-68E1-73F9-5331C5694CEA}"/>
              </a:ext>
            </a:extLst>
          </p:cNvPr>
          <p:cNvSpPr txBox="1"/>
          <p:nvPr/>
        </p:nvSpPr>
        <p:spPr>
          <a:xfrm>
            <a:off x="9124217" y="1650065"/>
            <a:ext cx="1370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</a:t>
            </a: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9D8B8DF7-4DC9-A167-8635-438C30FFB7AF}"/>
              </a:ext>
            </a:extLst>
          </p:cNvPr>
          <p:cNvGrpSpPr/>
          <p:nvPr/>
        </p:nvGrpSpPr>
        <p:grpSpPr>
          <a:xfrm>
            <a:off x="8201071" y="1026994"/>
            <a:ext cx="1044221" cy="1908154"/>
            <a:chOff x="8233227" y="993599"/>
            <a:chExt cx="1044221" cy="1908154"/>
          </a:xfrm>
        </p:grpSpPr>
        <p:sp>
          <p:nvSpPr>
            <p:cNvPr id="28" name="ลูกศร: ขวา 27">
              <a:extLst>
                <a:ext uri="{FF2B5EF4-FFF2-40B4-BE49-F238E27FC236}">
                  <a16:creationId xmlns:a16="http://schemas.microsoft.com/office/drawing/2014/main" id="{DAD4EEEF-7B0A-FDF4-DE36-0F57DE33E83D}"/>
                </a:ext>
              </a:extLst>
            </p:cNvPr>
            <p:cNvSpPr/>
            <p:nvPr/>
          </p:nvSpPr>
          <p:spPr>
            <a:xfrm>
              <a:off x="8233227" y="993599"/>
              <a:ext cx="1044221" cy="48741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ลูกศร: ขวา 34">
              <a:extLst>
                <a:ext uri="{FF2B5EF4-FFF2-40B4-BE49-F238E27FC236}">
                  <a16:creationId xmlns:a16="http://schemas.microsoft.com/office/drawing/2014/main" id="{E87984C6-B65A-3DB9-791B-5525F7E6893D}"/>
                </a:ext>
              </a:extLst>
            </p:cNvPr>
            <p:cNvSpPr/>
            <p:nvPr/>
          </p:nvSpPr>
          <p:spPr>
            <a:xfrm rot="3039301">
              <a:off x="7937889" y="1722348"/>
              <a:ext cx="1871395" cy="48741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5ED939D-97B0-622F-6DA9-340388C1D4EE}"/>
              </a:ext>
            </a:extLst>
          </p:cNvPr>
          <p:cNvSpPr txBox="1"/>
          <p:nvPr/>
        </p:nvSpPr>
        <p:spPr>
          <a:xfrm>
            <a:off x="8771654" y="5425412"/>
            <a:ext cx="308983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ดำเนินมาตรการ/แก้ไข</a:t>
            </a:r>
          </a:p>
        </p:txBody>
      </p:sp>
      <p:sp>
        <p:nvSpPr>
          <p:cNvPr id="38" name="ลูกศร: ขวา 37">
            <a:extLst>
              <a:ext uri="{FF2B5EF4-FFF2-40B4-BE49-F238E27FC236}">
                <a16:creationId xmlns:a16="http://schemas.microsoft.com/office/drawing/2014/main" id="{273BB709-00B3-70E9-F381-E5CB589F1C6C}"/>
              </a:ext>
            </a:extLst>
          </p:cNvPr>
          <p:cNvSpPr/>
          <p:nvPr/>
        </p:nvSpPr>
        <p:spPr>
          <a:xfrm rot="6964562">
            <a:off x="9260549" y="4505544"/>
            <a:ext cx="1150087" cy="487415"/>
          </a:xfrm>
          <a:prstGeom prst="rightArrow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AFD820-D41E-70AD-58D9-4399DABBCAA9}"/>
              </a:ext>
            </a:extLst>
          </p:cNvPr>
          <p:cNvSpPr txBox="1"/>
          <p:nvPr/>
        </p:nvSpPr>
        <p:spPr>
          <a:xfrm>
            <a:off x="5023147" y="5425412"/>
            <a:ext cx="2876385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ประเมินผล</a:t>
            </a:r>
          </a:p>
        </p:txBody>
      </p:sp>
      <p:sp>
        <p:nvSpPr>
          <p:cNvPr id="40" name="ลูกศร: ขวา 39">
            <a:extLst>
              <a:ext uri="{FF2B5EF4-FFF2-40B4-BE49-F238E27FC236}">
                <a16:creationId xmlns:a16="http://schemas.microsoft.com/office/drawing/2014/main" id="{C72304C6-CAAC-84FD-3397-4F762B6A83B7}"/>
              </a:ext>
            </a:extLst>
          </p:cNvPr>
          <p:cNvSpPr/>
          <p:nvPr/>
        </p:nvSpPr>
        <p:spPr>
          <a:xfrm rot="10800000">
            <a:off x="8112070" y="5443312"/>
            <a:ext cx="659583" cy="48741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ลูกศร: ขวา 40">
            <a:extLst>
              <a:ext uri="{FF2B5EF4-FFF2-40B4-BE49-F238E27FC236}">
                <a16:creationId xmlns:a16="http://schemas.microsoft.com/office/drawing/2014/main" id="{BF7765E4-CDF7-4636-4B94-B1FE75AFE9EA}"/>
              </a:ext>
            </a:extLst>
          </p:cNvPr>
          <p:cNvSpPr/>
          <p:nvPr/>
        </p:nvSpPr>
        <p:spPr>
          <a:xfrm rot="18249761">
            <a:off x="5634636" y="3629096"/>
            <a:ext cx="4060095" cy="48741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3FA96280-3588-FDA8-56FB-5D8B9510AFCB}"/>
              </a:ext>
            </a:extLst>
          </p:cNvPr>
          <p:cNvSpPr txBox="1"/>
          <p:nvPr/>
        </p:nvSpPr>
        <p:spPr>
          <a:xfrm>
            <a:off x="6404733" y="3565399"/>
            <a:ext cx="108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คืนข้อมูล</a:t>
            </a:r>
          </a:p>
        </p:txBody>
      </p:sp>
      <p:sp>
        <p:nvSpPr>
          <p:cNvPr id="43" name="ลูกศร: ขวา 42">
            <a:extLst>
              <a:ext uri="{FF2B5EF4-FFF2-40B4-BE49-F238E27FC236}">
                <a16:creationId xmlns:a16="http://schemas.microsoft.com/office/drawing/2014/main" id="{1310D63A-F39C-180E-ED79-B1B6847BBE85}"/>
              </a:ext>
            </a:extLst>
          </p:cNvPr>
          <p:cNvSpPr/>
          <p:nvPr/>
        </p:nvSpPr>
        <p:spPr>
          <a:xfrm rot="10800000">
            <a:off x="4282627" y="5443314"/>
            <a:ext cx="740520" cy="48741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69322347-1AC6-5E01-64B0-31C1AD5FE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12" y="1426534"/>
            <a:ext cx="1740506" cy="16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08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DF22F21-0E8C-4403-5068-787D380C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B725759-F9C3-19A1-7E16-418306023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93775" lvl="4"/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เทศบาลตำบลบ่อพลอย อ.บ่อไร่ ข้อมูลจากโรงพยาบาลและมูลนิธิในพื้นที่ </a:t>
            </a:r>
          </a:p>
          <a:p>
            <a:pPr marL="993775" lvl="4"/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เทศบาลตำบลหนองบอน อ.บ่อไร่ </a:t>
            </a:r>
            <a:r>
              <a: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Facebook </a:t>
            </a:r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ของทีมกู้ชีพ </a:t>
            </a:r>
            <a:r>
              <a:rPr lang="en-US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Line </a:t>
            </a:r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 และลูกบ้านแจ้งเข้ามา</a:t>
            </a:r>
          </a:p>
          <a:p>
            <a:pPr marL="993775" lvl="4"/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ตำบลคลองทับจันทร์  อรัญประเทศ ให้ดำเนินการหมู่บ้านละจุด</a:t>
            </a:r>
          </a:p>
          <a:p>
            <a:pPr marL="993775" lvl="4"/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เทศบาลหัวถนน พนัสนิคม 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ผู้นำท้องที่สำรวจตรวจตราทุกวันศุกร์ </a:t>
            </a:r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บูรณาการกับงานปกติ</a:t>
            </a:r>
          </a:p>
          <a:p>
            <a:pPr marL="993775" lvl="4"/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อบต.หนองขยาดพนัสนิคม 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มีการติดตั้งกล้อง </a:t>
            </a:r>
            <a:r>
              <a: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CCTV 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ในจุดเสี่ยง </a:t>
            </a:r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เพื่อใช้ในการสอบอุบัติเหตุย้อนหลัง </a:t>
            </a:r>
          </a:p>
          <a:p>
            <a:pPr marL="993775" lvl="4"/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อบต.ทัพพริก อบต.หันทราย อ.อรัญประเทศ มีแผนใน</a:t>
            </a:r>
            <a:r>
              <a:rPr lang="th-TH" sz="2800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ระบบกล้อง</a:t>
            </a:r>
            <a:r>
              <a:rPr lang="en-US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CCTV </a:t>
            </a:r>
            <a:r>
              <a:rPr lang="th-TH" sz="2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เพื่อใช้ในการสอบอุบัติเหตุย้อนหลัง 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46187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059B2D-4651-2062-5F07-3EB6DC0B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6A9B3DE-D88B-B646-B593-0ED947F88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BE54755C-1968-E775-08B1-D5BF156D9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4809" y="-233878"/>
            <a:ext cx="6644314" cy="751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6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4489CFD-6BEF-E3D1-02ED-289004AE1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350" y="149225"/>
            <a:ext cx="7727731" cy="1325563"/>
          </a:xfrm>
        </p:spPr>
        <p:txBody>
          <a:bodyPr/>
          <a:lstStyle/>
          <a:p>
            <a:r>
              <a:rPr lang="th-TH" dirty="0"/>
              <a:t>อบต.คลองน้ำใส อรัญประเทศ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5812FE7-3F79-1CAA-B5FE-A35D90BB7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A62CA97-284C-0292-1C1E-F8CE36E33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72" y="1293812"/>
            <a:ext cx="11776855" cy="541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1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B9BC98-CA09-1F47-21F8-27CFEAAA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dirty="0">
                <a:solidFill>
                  <a:srgbClr val="002060"/>
                </a:solidFill>
              </a:rPr>
              <a:t>การจัดการจุดเสี่ยง 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6126649-4BC7-39CB-9FAF-45336DE1B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303"/>
            <a:ext cx="10515600" cy="4852660"/>
          </a:xfrm>
        </p:spPr>
        <p:txBody>
          <a:bodyPr>
            <a:normAutofit/>
          </a:bodyPr>
          <a:lstStyle/>
          <a:p>
            <a:pPr marL="993775" lvl="4"/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เทศบาลตำบลบ่อพลอย อ.บ่อไร่ ข้อมูลจากโรงพยาบาลและมูลนิธิในพื้นที่ </a:t>
            </a:r>
          </a:p>
          <a:p>
            <a:pPr marL="993775" lvl="4"/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เทศบาลตำบลหนองบอน อ.บ่อไร่ 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Facebook 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ของทีมกู้ชีพ </a:t>
            </a:r>
            <a:r>
              <a:rPr lang="en-US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Line 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 และลูกบ้านแจ้งเข้ามา</a:t>
            </a:r>
          </a:p>
          <a:p>
            <a:pPr marL="993775" lvl="4"/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ตำบลคลองทับจันทร์  อรัญประเทศ ให้ดำเนินการหมู่บ้านละจุด</a:t>
            </a:r>
          </a:p>
          <a:p>
            <a:pPr marL="993775" lvl="4"/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เทศบาลหัวถนน พนัสนิคม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ผู้นำท้องที่สำรวจตรวจตราทุกวันศุกร์ 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บูรณาการกับงานปกติ</a:t>
            </a:r>
          </a:p>
          <a:p>
            <a:pPr marL="993775" lvl="4"/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อบต.หนองขยาดพนัสนิคม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มีการติดตั้งกล้อง 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CCTV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ในจุดเสี่ยง 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เพื่อใช้ในการสอบอุบัติเหตุย้อนหลัง </a:t>
            </a:r>
          </a:p>
          <a:p>
            <a:pPr marL="993775" lvl="4"/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อบต.ทัพพริก อบต.หันทราย อ.อรัญประเทศ มีแผนใน</a:t>
            </a:r>
            <a:r>
              <a:rPr lang="th-TH" sz="2400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ระบบกล้อง</a:t>
            </a:r>
            <a:r>
              <a:rPr lang="en-US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CCTV 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เพื่อใช้ในการสอบอุบัติเหตุย้อนหลัง </a:t>
            </a:r>
          </a:p>
          <a:p>
            <a:pPr marL="993775" lvl="4"/>
            <a:endParaRPr lang="th-TH" sz="24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999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5C03B6-05BB-E709-8242-C775D15A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3200" b="1" dirty="0">
                <a:latin typeface="Prompt" panose="00000500000000000000" pitchFamily="2" charset="-34"/>
                <a:cs typeface="Prompt" panose="00000500000000000000" pitchFamily="2" charset="-34"/>
              </a:rPr>
              <a:t>จำนวน</a:t>
            </a:r>
            <a:r>
              <a:rPr lang="th-TH" sz="32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ผู้เสียชีวิต</a:t>
            </a:r>
            <a:r>
              <a:rPr lang="th-TH" sz="3200" b="1" dirty="0">
                <a:latin typeface="Prompt" panose="00000500000000000000" pitchFamily="2" charset="-34"/>
                <a:cs typeface="Prompt" panose="00000500000000000000" pitchFamily="2" charset="-34"/>
              </a:rPr>
              <a:t>จากรถจักรยานยนต์ รายปี </a:t>
            </a:r>
            <a:br>
              <a:rPr lang="th-TH" sz="3200" b="1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200" b="1" dirty="0">
                <a:latin typeface="Prompt" panose="00000500000000000000" pitchFamily="2" charset="-34"/>
                <a:cs typeface="Prompt" panose="00000500000000000000" pitchFamily="2" charset="-34"/>
              </a:rPr>
              <a:t>พ.ศ. 2560-2565 จำแนกรายอำเภอ</a:t>
            </a: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F914EC61-7576-9185-195D-A481479D8B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644287"/>
              </p:ext>
            </p:extLst>
          </p:nvPr>
        </p:nvGraphicFramePr>
        <p:xfrm>
          <a:off x="0" y="1503947"/>
          <a:ext cx="12192000" cy="4391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610F49A-BE31-455C-D2C9-33E839913339}"/>
              </a:ext>
            </a:extLst>
          </p:cNvPr>
          <p:cNvSpPr txBox="1"/>
          <p:nvPr/>
        </p:nvSpPr>
        <p:spPr>
          <a:xfrm>
            <a:off x="241739" y="6316224"/>
            <a:ext cx="11950262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6000"/>
              </a:lnSpc>
              <a:spcBef>
                <a:spcPts val="600"/>
              </a:spcBef>
              <a:spcAft>
                <a:spcPts val="800"/>
              </a:spcAft>
            </a:pPr>
            <a:r>
              <a:rPr lang="th-TH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ที่มา </a:t>
            </a:r>
            <a:r>
              <a:rPr lang="th-TH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ข้อมูลบูรณาการผู้เสียชีวิตจากอุบัติเหตุทางถนน </a:t>
            </a:r>
            <a:r>
              <a:rPr lang="en-US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</a:t>
            </a:r>
            <a:r>
              <a:rPr lang="th-TH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ฐาน  (</a:t>
            </a:r>
            <a:r>
              <a:rPr lang="en-US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</a:t>
            </a:r>
            <a:r>
              <a:rPr lang="th-TH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มรณบัตรและหนังสือรับรองการตาย </a:t>
            </a:r>
            <a:r>
              <a:rPr lang="en-US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</a:t>
            </a:r>
            <a:r>
              <a:rPr lang="th-TH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สำนักงานตำรวจแห่งชาติ </a:t>
            </a:r>
            <a:r>
              <a:rPr lang="en-US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</a:t>
            </a:r>
            <a:r>
              <a:rPr lang="th-TH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บริษัทกลางคุ้มครองผู้ประสบภัยจากรถ จำกัด)</a:t>
            </a:r>
            <a:endParaRPr lang="en-US" sz="16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id="{047D5E0A-C985-5C23-F43B-DEB4447CD0BA}"/>
              </a:ext>
            </a:extLst>
          </p:cNvPr>
          <p:cNvSpPr/>
          <p:nvPr/>
        </p:nvSpPr>
        <p:spPr>
          <a:xfrm>
            <a:off x="1968165" y="4088524"/>
            <a:ext cx="533297" cy="68317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437814B0-1DC7-60C2-5935-7241F876CED4}"/>
              </a:ext>
            </a:extLst>
          </p:cNvPr>
          <p:cNvSpPr/>
          <p:nvPr/>
        </p:nvSpPr>
        <p:spPr>
          <a:xfrm>
            <a:off x="7475584" y="4708635"/>
            <a:ext cx="635877" cy="81458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id="{D64B66D3-435D-26C8-E3FE-42D96134694F}"/>
              </a:ext>
            </a:extLst>
          </p:cNvPr>
          <p:cNvSpPr/>
          <p:nvPr/>
        </p:nvSpPr>
        <p:spPr>
          <a:xfrm>
            <a:off x="9251831" y="4269813"/>
            <a:ext cx="725215" cy="108423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693CA8BD-D413-4C5A-71E5-66CA5A73220D}"/>
              </a:ext>
            </a:extLst>
          </p:cNvPr>
          <p:cNvSpPr/>
          <p:nvPr/>
        </p:nvSpPr>
        <p:spPr>
          <a:xfrm>
            <a:off x="11138434" y="3727693"/>
            <a:ext cx="725215" cy="108423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40E4651B-64C7-7269-A0F6-9BA8634577F9}"/>
              </a:ext>
            </a:extLst>
          </p:cNvPr>
          <p:cNvSpPr txBox="1"/>
          <p:nvPr/>
        </p:nvSpPr>
        <p:spPr>
          <a:xfrm flipH="1">
            <a:off x="9469918" y="3562248"/>
            <a:ext cx="72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A8EE"/>
                </a:solidFill>
                <a:cs typeface="+mj-cs"/>
              </a:rPr>
              <a:t>50%</a:t>
            </a:r>
            <a:endParaRPr lang="th-TH" sz="2400" b="1" dirty="0">
              <a:solidFill>
                <a:srgbClr val="40A8EE"/>
              </a:solidFill>
              <a:cs typeface="+mj-cs"/>
            </a:endParaRPr>
          </a:p>
        </p:txBody>
      </p: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10E1057D-7077-B0EB-28F5-4E6C3A045E76}"/>
              </a:ext>
            </a:extLst>
          </p:cNvPr>
          <p:cNvCxnSpPr>
            <a:endCxn id="8" idx="0"/>
          </p:cNvCxnSpPr>
          <p:nvPr/>
        </p:nvCxnSpPr>
        <p:spPr>
          <a:xfrm flipH="1">
            <a:off x="9614439" y="4088524"/>
            <a:ext cx="149671" cy="181289"/>
          </a:xfrm>
          <a:prstGeom prst="line">
            <a:avLst/>
          </a:prstGeom>
          <a:ln w="38100">
            <a:solidFill>
              <a:srgbClr val="40A8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457FC82-0B34-4D64-805C-4AED933BBD82}"/>
              </a:ext>
            </a:extLst>
          </p:cNvPr>
          <p:cNvSpPr txBox="1"/>
          <p:nvPr/>
        </p:nvSpPr>
        <p:spPr>
          <a:xfrm flipH="1">
            <a:off x="2065409" y="3535975"/>
            <a:ext cx="72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A8EE"/>
                </a:solidFill>
                <a:cs typeface="+mj-cs"/>
              </a:rPr>
              <a:t>11%</a:t>
            </a:r>
            <a:endParaRPr lang="th-TH" sz="2400" b="1" dirty="0">
              <a:solidFill>
                <a:srgbClr val="40A8EE"/>
              </a:solidFill>
              <a:cs typeface="+mj-cs"/>
            </a:endParaRPr>
          </a:p>
        </p:txBody>
      </p: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3D77859A-57FB-9C6B-1897-4E9144B4C744}"/>
              </a:ext>
            </a:extLst>
          </p:cNvPr>
          <p:cNvCxnSpPr/>
          <p:nvPr/>
        </p:nvCxnSpPr>
        <p:spPr>
          <a:xfrm flipH="1">
            <a:off x="2241462" y="3925618"/>
            <a:ext cx="149671" cy="181289"/>
          </a:xfrm>
          <a:prstGeom prst="line">
            <a:avLst/>
          </a:prstGeom>
          <a:ln w="38100">
            <a:solidFill>
              <a:srgbClr val="40A8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5656431-4716-33F9-ABB0-68376695D6F5}"/>
              </a:ext>
            </a:extLst>
          </p:cNvPr>
          <p:cNvSpPr txBox="1"/>
          <p:nvPr/>
        </p:nvSpPr>
        <p:spPr>
          <a:xfrm flipH="1">
            <a:off x="7451942" y="4129804"/>
            <a:ext cx="72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A8EE"/>
                </a:solidFill>
                <a:cs typeface="+mj-cs"/>
              </a:rPr>
              <a:t>67%</a:t>
            </a:r>
            <a:endParaRPr lang="th-TH" sz="2400" b="1" dirty="0">
              <a:solidFill>
                <a:srgbClr val="40A8EE"/>
              </a:solidFill>
              <a:cs typeface="+mj-cs"/>
            </a:endParaRPr>
          </a:p>
        </p:txBody>
      </p:sp>
      <p:cxnSp>
        <p:nvCxnSpPr>
          <p:cNvPr id="16" name="ตัวเชื่อมต่อตรง 15">
            <a:extLst>
              <a:ext uri="{FF2B5EF4-FFF2-40B4-BE49-F238E27FC236}">
                <a16:creationId xmlns:a16="http://schemas.microsoft.com/office/drawing/2014/main" id="{EC4E49FB-8E7F-8888-6A32-104B72061410}"/>
              </a:ext>
            </a:extLst>
          </p:cNvPr>
          <p:cNvCxnSpPr/>
          <p:nvPr/>
        </p:nvCxnSpPr>
        <p:spPr>
          <a:xfrm flipH="1">
            <a:off x="7743608" y="4540468"/>
            <a:ext cx="149671" cy="181289"/>
          </a:xfrm>
          <a:prstGeom prst="line">
            <a:avLst/>
          </a:prstGeom>
          <a:ln w="38100">
            <a:solidFill>
              <a:srgbClr val="40A8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BBD7A28-EC18-D630-F7EA-ED5600397BA5}"/>
              </a:ext>
            </a:extLst>
          </p:cNvPr>
          <p:cNvSpPr txBox="1"/>
          <p:nvPr/>
        </p:nvSpPr>
        <p:spPr>
          <a:xfrm flipH="1">
            <a:off x="11261930" y="3241684"/>
            <a:ext cx="72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A8EE"/>
                </a:solidFill>
                <a:cs typeface="+mj-cs"/>
              </a:rPr>
              <a:t>20%</a:t>
            </a:r>
            <a:endParaRPr lang="th-TH" sz="2400" b="1" dirty="0">
              <a:solidFill>
                <a:srgbClr val="40A8EE"/>
              </a:solidFill>
              <a:cs typeface="+mj-cs"/>
            </a:endParaRPr>
          </a:p>
        </p:txBody>
      </p:sp>
      <p:cxnSp>
        <p:nvCxnSpPr>
          <p:cNvPr id="18" name="ตัวเชื่อมต่อตรง 17">
            <a:extLst>
              <a:ext uri="{FF2B5EF4-FFF2-40B4-BE49-F238E27FC236}">
                <a16:creationId xmlns:a16="http://schemas.microsoft.com/office/drawing/2014/main" id="{5E004CC6-7913-FF51-FED8-EA4EFF620CA5}"/>
              </a:ext>
            </a:extLst>
          </p:cNvPr>
          <p:cNvCxnSpPr/>
          <p:nvPr/>
        </p:nvCxnSpPr>
        <p:spPr>
          <a:xfrm flipH="1">
            <a:off x="11459000" y="3568268"/>
            <a:ext cx="149671" cy="181289"/>
          </a:xfrm>
          <a:prstGeom prst="line">
            <a:avLst/>
          </a:prstGeom>
          <a:ln w="38100">
            <a:solidFill>
              <a:srgbClr val="40A8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DB7F02F-0631-D505-0979-27A3EDA9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42" y="0"/>
            <a:ext cx="10888317" cy="1017449"/>
          </a:xfrm>
        </p:spPr>
        <p:txBody>
          <a:bodyPr>
            <a:normAutofit/>
          </a:bodyPr>
          <a:lstStyle/>
          <a:p>
            <a:r>
              <a:rPr lang="th-TH" sz="3200" b="1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พัฒนาอำเภอ ตำบลขับขี่จักรยานยนต์ปลอดภัย ภาคตะวันออก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8489153-3271-4922-81F9-0F89DA77D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1" r="17388" b="-1546"/>
          <a:stretch/>
        </p:blipFill>
        <p:spPr>
          <a:xfrm>
            <a:off x="284923" y="866044"/>
            <a:ext cx="6248400" cy="5333281"/>
          </a:xfrm>
          <a:prstGeom prst="rect">
            <a:avLst/>
          </a:prstGeom>
        </p:spPr>
      </p:pic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163C8F60-28FF-0B23-A590-FCF885C47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645014"/>
              </p:ext>
            </p:extLst>
          </p:nvPr>
        </p:nvGraphicFramePr>
        <p:xfrm>
          <a:off x="6145698" y="856448"/>
          <a:ext cx="5940286" cy="52823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3018">
                  <a:extLst>
                    <a:ext uri="{9D8B030D-6E8A-4147-A177-3AD203B41FA5}">
                      <a16:colId xmlns:a16="http://schemas.microsoft.com/office/drawing/2014/main" val="2565423520"/>
                    </a:ext>
                  </a:extLst>
                </a:gridCol>
                <a:gridCol w="1396572">
                  <a:extLst>
                    <a:ext uri="{9D8B030D-6E8A-4147-A177-3AD203B41FA5}">
                      <a16:colId xmlns:a16="http://schemas.microsoft.com/office/drawing/2014/main" val="1394786772"/>
                    </a:ext>
                  </a:extLst>
                </a:gridCol>
                <a:gridCol w="1210647">
                  <a:extLst>
                    <a:ext uri="{9D8B030D-6E8A-4147-A177-3AD203B41FA5}">
                      <a16:colId xmlns:a16="http://schemas.microsoft.com/office/drawing/2014/main" val="300154690"/>
                    </a:ext>
                  </a:extLst>
                </a:gridCol>
                <a:gridCol w="908845">
                  <a:extLst>
                    <a:ext uri="{9D8B030D-6E8A-4147-A177-3AD203B41FA5}">
                      <a16:colId xmlns:a16="http://schemas.microsoft.com/office/drawing/2014/main" val="595846269"/>
                    </a:ext>
                  </a:extLst>
                </a:gridCol>
                <a:gridCol w="1060602">
                  <a:extLst>
                    <a:ext uri="{9D8B030D-6E8A-4147-A177-3AD203B41FA5}">
                      <a16:colId xmlns:a16="http://schemas.microsoft.com/office/drawing/2014/main" val="2770774138"/>
                    </a:ext>
                  </a:extLst>
                </a:gridCol>
                <a:gridCol w="1060602">
                  <a:extLst>
                    <a:ext uri="{9D8B030D-6E8A-4147-A177-3AD203B41FA5}">
                      <a16:colId xmlns:a16="http://schemas.microsoft.com/office/drawing/2014/main" val="3417208676"/>
                    </a:ext>
                  </a:extLst>
                </a:gridCol>
              </a:tblGrid>
              <a:tr h="802278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ที่</a:t>
                      </a:r>
                    </a:p>
                  </a:txBody>
                  <a:tcPr anchor="ctr">
                    <a:solidFill>
                      <a:srgbClr val="40A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จังหวัด</a:t>
                      </a:r>
                    </a:p>
                  </a:txBody>
                  <a:tcPr anchor="ctr">
                    <a:solidFill>
                      <a:srgbClr val="40A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อำเภอ</a:t>
                      </a:r>
                    </a:p>
                  </a:txBody>
                  <a:tcPr anchor="ctr">
                    <a:solidFill>
                      <a:srgbClr val="40A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จำนวนตำบล</a:t>
                      </a:r>
                    </a:p>
                  </a:txBody>
                  <a:tcPr anchor="ctr">
                    <a:solidFill>
                      <a:srgbClr val="40A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จำนวนอปท.</a:t>
                      </a:r>
                    </a:p>
                  </a:txBody>
                  <a:tcPr anchor="ctr">
                    <a:solidFill>
                      <a:srgbClr val="40A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เวลาดำเนินการ</a:t>
                      </a:r>
                      <a:endParaRPr lang="en-US" sz="1600" dirty="0">
                        <a:solidFill>
                          <a:schemeClr val="bg1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  <a:p>
                      <a:pPr algn="ctr"/>
                      <a:r>
                        <a:rPr lang="th-TH" sz="1600" dirty="0">
                          <a:solidFill>
                            <a:schemeClr val="bg1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(เดือน)</a:t>
                      </a:r>
                    </a:p>
                  </a:txBody>
                  <a:tcPr anchor="ctr">
                    <a:solidFill>
                      <a:srgbClr val="40A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7173"/>
                  </a:ext>
                </a:extLst>
              </a:tr>
              <a:tr h="55520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ปราจีนบุรี</a:t>
                      </a: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ศรีมหาโพธิ์</a:t>
                      </a: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10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9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10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436592"/>
                  </a:ext>
                </a:extLst>
              </a:tr>
              <a:tr h="55520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2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สมุทรปราการ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บางพลี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6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7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11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996151"/>
                  </a:ext>
                </a:extLst>
              </a:tr>
              <a:tr h="84169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3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สระแก้ว</a:t>
                      </a: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อรัญประเทศ</a:t>
                      </a: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13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13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10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301878"/>
                  </a:ext>
                </a:extLst>
              </a:tr>
              <a:tr h="84169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4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ตราด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บ่อไร่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5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6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7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217779"/>
                  </a:ext>
                </a:extLst>
              </a:tr>
              <a:tr h="55520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5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นครนายก</a:t>
                      </a: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บ้านนา </a:t>
                      </a: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10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11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12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086590"/>
                  </a:ext>
                </a:extLst>
              </a:tr>
              <a:tr h="55520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6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ชลบุรี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พนัสนิคม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20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20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10</a:t>
                      </a:r>
                      <a:endParaRPr lang="th-TH" sz="1800" b="0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4488373"/>
                  </a:ext>
                </a:extLst>
              </a:tr>
              <a:tr h="555208">
                <a:tc gridSpan="3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รวม</a:t>
                      </a: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64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66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-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</a:txBody>
                  <a:tcPr anchor="ctr">
                    <a:solidFill>
                      <a:srgbClr val="81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870078"/>
                  </a:ext>
                </a:extLst>
              </a:tr>
            </a:tbl>
          </a:graphicData>
        </a:graphic>
      </p:graphicFrame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9160AA6D-7791-BE75-2DDB-89D80994ABDD}"/>
              </a:ext>
            </a:extLst>
          </p:cNvPr>
          <p:cNvSpPr txBox="1">
            <a:spLocks/>
          </p:cNvSpPr>
          <p:nvPr/>
        </p:nvSpPr>
        <p:spPr>
          <a:xfrm>
            <a:off x="651842" y="5987470"/>
            <a:ext cx="10888317" cy="1017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อำเภอเป็นคนรับทุนทั้งหมด ขับเคลื่อนช่วงเทศกาล</a:t>
            </a:r>
          </a:p>
        </p:txBody>
      </p:sp>
    </p:spTree>
    <p:extLst>
      <p:ext uri="{BB962C8B-B14F-4D97-AF65-F5344CB8AC3E}">
        <p14:creationId xmlns:p14="http://schemas.microsoft.com/office/powerpoint/2010/main" val="4199299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18BDA2-87B4-77E0-37DD-07F11DC0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3200" b="1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จำนวน</a:t>
            </a:r>
            <a:r>
              <a:rPr lang="th-TH" sz="3200" b="1" dirty="0">
                <a:solidFill>
                  <a:srgbClr val="00B0F0"/>
                </a:solidFill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ผู้บาดเจ็บ</a:t>
            </a:r>
            <a:r>
              <a:rPr lang="en-US" sz="3200" b="1" dirty="0">
                <a:solidFill>
                  <a:srgbClr val="00B0F0"/>
                </a:solidFill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Admitted</a:t>
            </a:r>
            <a:r>
              <a:rPr lang="th-TH" sz="3200" b="1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จากการใช้รถจักรยานยนต์ รายปี </a:t>
            </a:r>
            <a:br>
              <a:rPr lang="th-TH" sz="3200" b="1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3200" b="1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พ.ศ. </a:t>
            </a:r>
            <a:r>
              <a:rPr lang="en-US" sz="3200" b="1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2560-2565</a:t>
            </a:r>
            <a:r>
              <a:rPr lang="th-TH" sz="3200" b="1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 จำแนกรายอำเภอ</a:t>
            </a:r>
            <a:endParaRPr lang="th-TH" sz="66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aphicFrame>
        <p:nvGraphicFramePr>
          <p:cNvPr id="4" name="แผนภูมิ 3">
            <a:extLst>
              <a:ext uri="{FF2B5EF4-FFF2-40B4-BE49-F238E27FC236}">
                <a16:creationId xmlns:a16="http://schemas.microsoft.com/office/drawing/2014/main" id="{077F595E-2B47-885D-D751-03A7E120CD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0855783"/>
              </p:ext>
            </p:extLst>
          </p:nvPr>
        </p:nvGraphicFramePr>
        <p:xfrm>
          <a:off x="0" y="2057400"/>
          <a:ext cx="12192000" cy="43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วงรี 4">
            <a:extLst>
              <a:ext uri="{FF2B5EF4-FFF2-40B4-BE49-F238E27FC236}">
                <a16:creationId xmlns:a16="http://schemas.microsoft.com/office/drawing/2014/main" id="{78280E14-0873-1398-A185-2EAE015AD188}"/>
              </a:ext>
            </a:extLst>
          </p:cNvPr>
          <p:cNvSpPr/>
          <p:nvPr/>
        </p:nvSpPr>
        <p:spPr>
          <a:xfrm>
            <a:off x="2062758" y="4834759"/>
            <a:ext cx="533297" cy="87235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976974AD-EEB8-E2C1-C2B1-76C43F3F08A2}"/>
              </a:ext>
            </a:extLst>
          </p:cNvPr>
          <p:cNvSpPr/>
          <p:nvPr/>
        </p:nvSpPr>
        <p:spPr>
          <a:xfrm>
            <a:off x="5665077" y="4102811"/>
            <a:ext cx="622838" cy="87235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2385FA7B-CEB0-4BFF-5E37-CEC496DEFF34}"/>
              </a:ext>
            </a:extLst>
          </p:cNvPr>
          <p:cNvSpPr/>
          <p:nvPr/>
        </p:nvSpPr>
        <p:spPr>
          <a:xfrm>
            <a:off x="9356937" y="4670370"/>
            <a:ext cx="622838" cy="87235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E5529FA-2440-ABF3-C22D-417FC443D35E}"/>
              </a:ext>
            </a:extLst>
          </p:cNvPr>
          <p:cNvSpPr txBox="1"/>
          <p:nvPr/>
        </p:nvSpPr>
        <p:spPr>
          <a:xfrm>
            <a:off x="409904" y="6332559"/>
            <a:ext cx="11592910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6000"/>
              </a:lnSpc>
              <a:spcBef>
                <a:spcPts val="600"/>
              </a:spcBef>
              <a:spcAft>
                <a:spcPts val="800"/>
              </a:spcAft>
            </a:pPr>
            <a:r>
              <a:rPr lang="th-TH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ที่มาของข้อมูล </a:t>
            </a:r>
            <a:r>
              <a:rPr lang="th-TH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ข้อมูลแฟ้มสุขภาพ สำนักงานปลัดกระทรวงสาธารณสุข  จัดทำโดย กองป้องกันการบาดเจ็บ กรมควบคุมโรค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7048C2F7-57FF-DB31-3199-050AC0BFA6AC}"/>
              </a:ext>
            </a:extLst>
          </p:cNvPr>
          <p:cNvCxnSpPr/>
          <p:nvPr/>
        </p:nvCxnSpPr>
        <p:spPr>
          <a:xfrm flipH="1">
            <a:off x="2329406" y="4681054"/>
            <a:ext cx="149671" cy="181289"/>
          </a:xfrm>
          <a:prstGeom prst="line">
            <a:avLst/>
          </a:prstGeom>
          <a:ln w="38100">
            <a:solidFill>
              <a:srgbClr val="40A8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>
            <a:extLst>
              <a:ext uri="{FF2B5EF4-FFF2-40B4-BE49-F238E27FC236}">
                <a16:creationId xmlns:a16="http://schemas.microsoft.com/office/drawing/2014/main" id="{2A874C10-77FC-9FF5-035A-D626B6A144C9}"/>
              </a:ext>
            </a:extLst>
          </p:cNvPr>
          <p:cNvCxnSpPr/>
          <p:nvPr/>
        </p:nvCxnSpPr>
        <p:spPr>
          <a:xfrm flipH="1">
            <a:off x="5964621" y="3921522"/>
            <a:ext cx="149671" cy="181289"/>
          </a:xfrm>
          <a:prstGeom prst="line">
            <a:avLst/>
          </a:prstGeom>
          <a:ln w="38100">
            <a:solidFill>
              <a:srgbClr val="40A8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C11701BB-9273-EF5F-56C3-C1E85EF12C17}"/>
              </a:ext>
            </a:extLst>
          </p:cNvPr>
          <p:cNvCxnSpPr/>
          <p:nvPr/>
        </p:nvCxnSpPr>
        <p:spPr>
          <a:xfrm flipH="1">
            <a:off x="9657846" y="4485135"/>
            <a:ext cx="149671" cy="181289"/>
          </a:xfrm>
          <a:prstGeom prst="line">
            <a:avLst/>
          </a:prstGeom>
          <a:ln w="38100">
            <a:solidFill>
              <a:srgbClr val="40A8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C7FFBCD5-C2DA-0E40-315F-86C5B68AE844}"/>
              </a:ext>
            </a:extLst>
          </p:cNvPr>
          <p:cNvSpPr txBox="1"/>
          <p:nvPr/>
        </p:nvSpPr>
        <p:spPr>
          <a:xfrm flipH="1">
            <a:off x="2121930" y="4308157"/>
            <a:ext cx="72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A8EE"/>
                </a:solidFill>
                <a:cs typeface="+mj-cs"/>
              </a:rPr>
              <a:t>78%</a:t>
            </a:r>
            <a:endParaRPr lang="th-TH" sz="2400" b="1" dirty="0">
              <a:solidFill>
                <a:srgbClr val="40A8EE"/>
              </a:solidFill>
              <a:cs typeface="+mj-cs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A1A335C6-7220-AF22-8FF3-EDD48676D7F1}"/>
              </a:ext>
            </a:extLst>
          </p:cNvPr>
          <p:cNvSpPr txBox="1"/>
          <p:nvPr/>
        </p:nvSpPr>
        <p:spPr>
          <a:xfrm flipH="1">
            <a:off x="5669161" y="3598713"/>
            <a:ext cx="72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A8EE"/>
                </a:solidFill>
                <a:cs typeface="+mj-cs"/>
              </a:rPr>
              <a:t>20%</a:t>
            </a:r>
            <a:endParaRPr lang="th-TH" sz="2400" b="1" dirty="0">
              <a:solidFill>
                <a:srgbClr val="40A8EE"/>
              </a:solidFill>
              <a:cs typeface="+mj-cs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694DAC5C-1E89-12D3-BD6F-491F887EC7C5}"/>
              </a:ext>
            </a:extLst>
          </p:cNvPr>
          <p:cNvSpPr txBox="1"/>
          <p:nvPr/>
        </p:nvSpPr>
        <p:spPr>
          <a:xfrm flipH="1">
            <a:off x="9356937" y="4084557"/>
            <a:ext cx="72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A8EE"/>
                </a:solidFill>
                <a:cs typeface="+mj-cs"/>
              </a:rPr>
              <a:t>1%</a:t>
            </a:r>
            <a:endParaRPr lang="th-TH" sz="2400" b="1" dirty="0">
              <a:solidFill>
                <a:srgbClr val="40A8EE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2178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id="{6D05001B-1573-070C-C041-D3383BAF8403}"/>
              </a:ext>
            </a:extLst>
          </p:cNvPr>
          <p:cNvSpPr txBox="1">
            <a:spLocks/>
          </p:cNvSpPr>
          <p:nvPr/>
        </p:nvSpPr>
        <p:spPr>
          <a:xfrm>
            <a:off x="2159876" y="344964"/>
            <a:ext cx="7872249" cy="523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3600" b="1" dirty="0">
                <a:latin typeface="Prompt" panose="00000500000000000000" pitchFamily="2" charset="-34"/>
                <a:cs typeface="Prompt" panose="00000500000000000000" pitchFamily="2" charset="-34"/>
              </a:rPr>
              <a:t>การขับเคลื่อนศูนย์ฯเด็กเล็กปลอดภัย 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670A147-94C8-FE3C-2955-8484F7A19293}"/>
              </a:ext>
            </a:extLst>
          </p:cNvPr>
          <p:cNvSpPr txBox="1"/>
          <p:nvPr/>
        </p:nvSpPr>
        <p:spPr>
          <a:xfrm>
            <a:off x="878023" y="1049028"/>
            <a:ext cx="957410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วางแผนร่วมกับผู้มีส่วนเกี่ยวข้อง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B6B4479-C3E8-118E-BA18-016B8BE7BB05}"/>
              </a:ext>
            </a:extLst>
          </p:cNvPr>
          <p:cNvSpPr txBox="1"/>
          <p:nvPr/>
        </p:nvSpPr>
        <p:spPr>
          <a:xfrm>
            <a:off x="1519154" y="2862122"/>
            <a:ext cx="9574103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แหล่งการสนับสนุน/การขับเคลื่อนศูนย์เด็กเล็กปลอดภัย</a:t>
            </a:r>
          </a:p>
          <a:p>
            <a:pPr marL="1166813" indent="-457200">
              <a:buFont typeface="Arial" panose="020B0604020202020204" pitchFamily="34" charset="0"/>
              <a:buChar char="•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ทรัพยากร จาก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CSR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ของบริษัทเอกชนในพื้นที่ </a:t>
            </a:r>
          </a:p>
          <a:p>
            <a:pPr marL="1166813" indent="-457200">
              <a:buFont typeface="Arial" panose="020B0604020202020204" pitchFamily="34" charset="0"/>
              <a:buChar char="•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งบประมาณของอปท.ในการบรรจุในแผนพัฒนาท้องถิ่นฯ</a:t>
            </a:r>
          </a:p>
          <a:p>
            <a:pPr marL="1166813" indent="-457200">
              <a:buFont typeface="Arial" panose="020B0604020202020204" pitchFamily="34" charset="0"/>
              <a:buChar char="•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กองทุนสุขภาพชุมชน (อบต.หนองขยาด อ.พนัสนิคม)</a:t>
            </a:r>
          </a:p>
          <a:p>
            <a:pPr marL="1166813" indent="-457200">
              <a:buFont typeface="Arial" panose="020B0604020202020204" pitchFamily="34" charset="0"/>
              <a:buChar char="•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การจัดการแข่งขันกีฬาหาหมวกให้น้อง 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(เทศบาลหัวถนน อ.พนัสนิคม /อบต.ทัพพริก อ.อรัญประเทศ)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395C6EE-B9F9-1112-0407-63F01CEE23D5}"/>
              </a:ext>
            </a:extLst>
          </p:cNvPr>
          <p:cNvSpPr txBox="1"/>
          <p:nvPr/>
        </p:nvSpPr>
        <p:spPr>
          <a:xfrm>
            <a:off x="878023" y="1863421"/>
            <a:ext cx="957410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พูดคุยกับผู้ปกครอง อบรมให้ความรู้ ทำข้อตกลง สนับสนุนหมวกนิรภัย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9E0E076-159F-EF6C-3826-EECEC03BBE34}"/>
              </a:ext>
            </a:extLst>
          </p:cNvPr>
          <p:cNvSpPr txBox="1"/>
          <p:nvPr/>
        </p:nvSpPr>
        <p:spPr>
          <a:xfrm>
            <a:off x="783430" y="6108740"/>
            <a:ext cx="957410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มีการกำกับดูแลโดยคุณครู</a:t>
            </a:r>
          </a:p>
        </p:txBody>
      </p:sp>
    </p:spTree>
    <p:extLst>
      <p:ext uri="{BB962C8B-B14F-4D97-AF65-F5344CB8AC3E}">
        <p14:creationId xmlns:p14="http://schemas.microsoft.com/office/powerpoint/2010/main" val="86089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ตลาดโรงเกลือ ที่เที่ยวสระแก้ว ตลาดมือสองชื่อดัง ติดชายแดนไทย">
            <a:extLst>
              <a:ext uri="{FF2B5EF4-FFF2-40B4-BE49-F238E27FC236}">
                <a16:creationId xmlns:a16="http://schemas.microsoft.com/office/drawing/2014/main" id="{ACEC71F5-C4C3-4DD4-AA2B-D044C44DA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74" y="3140189"/>
            <a:ext cx="2440491" cy="137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สวนอุตสาหกรรม 304 (1) - THAI-KOUJYO.COM">
            <a:extLst>
              <a:ext uri="{FF2B5EF4-FFF2-40B4-BE49-F238E27FC236}">
                <a16:creationId xmlns:a16="http://schemas.microsoft.com/office/drawing/2014/main" id="{78DEF20E-FD51-0334-12F9-E2FBD0AB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05" y="3213808"/>
            <a:ext cx="2689002" cy="1325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494B31E-4839-F40B-1421-9608A68C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3717" y="5478045"/>
            <a:ext cx="1040526" cy="510818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อ.บ่อไร่</a:t>
            </a:r>
          </a:p>
        </p:txBody>
      </p:sp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755D4D41-203E-C9CF-84DA-ED2F9EB6BA1D}"/>
              </a:ext>
            </a:extLst>
          </p:cNvPr>
          <p:cNvSpPr txBox="1">
            <a:spLocks/>
          </p:cNvSpPr>
          <p:nvPr/>
        </p:nvSpPr>
        <p:spPr>
          <a:xfrm>
            <a:off x="4228702" y="5472904"/>
            <a:ext cx="1685083" cy="54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อ.พนัสนิคม</a:t>
            </a:r>
          </a:p>
        </p:txBody>
      </p:sp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id="{538EC656-70BF-C786-AB14-E258FFFDC0F7}"/>
              </a:ext>
            </a:extLst>
          </p:cNvPr>
          <p:cNvSpPr txBox="1">
            <a:spLocks/>
          </p:cNvSpPr>
          <p:nvPr/>
        </p:nvSpPr>
        <p:spPr>
          <a:xfrm>
            <a:off x="2405199" y="5438364"/>
            <a:ext cx="1270153" cy="521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อ.บางพลี</a:t>
            </a:r>
          </a:p>
        </p:txBody>
      </p:sp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id="{13924026-2A7E-8584-3F72-536F496EF744}"/>
              </a:ext>
            </a:extLst>
          </p:cNvPr>
          <p:cNvSpPr txBox="1">
            <a:spLocks/>
          </p:cNvSpPr>
          <p:nvPr/>
        </p:nvSpPr>
        <p:spPr>
          <a:xfrm>
            <a:off x="344107" y="4869092"/>
            <a:ext cx="2300993" cy="46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9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ตัวแทนเนื้อหา 2">
            <a:extLst>
              <a:ext uri="{FF2B5EF4-FFF2-40B4-BE49-F238E27FC236}">
                <a16:creationId xmlns:a16="http://schemas.microsoft.com/office/drawing/2014/main" id="{DBCBE97C-82C4-6939-CDD7-45B6E45F0555}"/>
              </a:ext>
            </a:extLst>
          </p:cNvPr>
          <p:cNvSpPr txBox="1">
            <a:spLocks/>
          </p:cNvSpPr>
          <p:nvPr/>
        </p:nvSpPr>
        <p:spPr>
          <a:xfrm>
            <a:off x="358222" y="5454624"/>
            <a:ext cx="1576839" cy="521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อ.ศรีมหาโพธิ</a:t>
            </a:r>
          </a:p>
        </p:txBody>
      </p:sp>
      <p:sp>
        <p:nvSpPr>
          <p:cNvPr id="10" name="ตัวแทนเนื้อหา 2">
            <a:extLst>
              <a:ext uri="{FF2B5EF4-FFF2-40B4-BE49-F238E27FC236}">
                <a16:creationId xmlns:a16="http://schemas.microsoft.com/office/drawing/2014/main" id="{42C5F3AD-2FA4-B15E-095D-0F7E412AD541}"/>
              </a:ext>
            </a:extLst>
          </p:cNvPr>
          <p:cNvSpPr txBox="1">
            <a:spLocks/>
          </p:cNvSpPr>
          <p:nvPr/>
        </p:nvSpPr>
        <p:spPr>
          <a:xfrm>
            <a:off x="6383923" y="5455234"/>
            <a:ext cx="1895290" cy="54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อ.อรัญประเทศ</a:t>
            </a:r>
          </a:p>
        </p:txBody>
      </p:sp>
      <p:sp>
        <p:nvSpPr>
          <p:cNvPr id="11" name="ตัวแทนเนื้อหา 2">
            <a:extLst>
              <a:ext uri="{FF2B5EF4-FFF2-40B4-BE49-F238E27FC236}">
                <a16:creationId xmlns:a16="http://schemas.microsoft.com/office/drawing/2014/main" id="{E01589B8-B115-765C-B44C-CEDA9C753643}"/>
              </a:ext>
            </a:extLst>
          </p:cNvPr>
          <p:cNvSpPr txBox="1">
            <a:spLocks/>
          </p:cNvSpPr>
          <p:nvPr/>
        </p:nvSpPr>
        <p:spPr>
          <a:xfrm>
            <a:off x="8636048" y="5478045"/>
            <a:ext cx="1374227" cy="54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อ.บ้านนา</a:t>
            </a:r>
          </a:p>
        </p:txBody>
      </p:sp>
      <p:sp>
        <p:nvSpPr>
          <p:cNvPr id="12" name="ตัวแทนเนื้อหา 2">
            <a:extLst>
              <a:ext uri="{FF2B5EF4-FFF2-40B4-BE49-F238E27FC236}">
                <a16:creationId xmlns:a16="http://schemas.microsoft.com/office/drawing/2014/main" id="{6472FB0F-F34B-5C5D-E17B-2B849003AEA6}"/>
              </a:ext>
            </a:extLst>
          </p:cNvPr>
          <p:cNvSpPr txBox="1">
            <a:spLocks/>
          </p:cNvSpPr>
          <p:nvPr/>
        </p:nvSpPr>
        <p:spPr>
          <a:xfrm>
            <a:off x="2645101" y="4868364"/>
            <a:ext cx="2186054" cy="468000"/>
          </a:xfrm>
          <a:prstGeom prst="rect">
            <a:avLst/>
          </a:prstGeom>
          <a:gradFill>
            <a:gsLst>
              <a:gs pos="0">
                <a:schemeClr val="accent2">
                  <a:alpha val="80000"/>
                </a:schemeClr>
              </a:gs>
              <a:gs pos="49000">
                <a:schemeClr val="accent2">
                  <a:alpha val="7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0" scaled="1"/>
          </a:gra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ตัวแทนเนื้อหา 2">
            <a:extLst>
              <a:ext uri="{FF2B5EF4-FFF2-40B4-BE49-F238E27FC236}">
                <a16:creationId xmlns:a16="http://schemas.microsoft.com/office/drawing/2014/main" id="{F52FCED4-BFF1-628D-FF7E-2184183DF1DF}"/>
              </a:ext>
            </a:extLst>
          </p:cNvPr>
          <p:cNvSpPr txBox="1">
            <a:spLocks/>
          </p:cNvSpPr>
          <p:nvPr/>
        </p:nvSpPr>
        <p:spPr>
          <a:xfrm>
            <a:off x="6840144" y="4862328"/>
            <a:ext cx="2440491" cy="474764"/>
          </a:xfrm>
          <a:prstGeom prst="rect">
            <a:avLst/>
          </a:prstGeom>
          <a:gradFill>
            <a:gsLst>
              <a:gs pos="0">
                <a:schemeClr val="accent2">
                  <a:alpha val="40000"/>
                </a:schemeClr>
              </a:gs>
              <a:gs pos="49000">
                <a:schemeClr val="accent2">
                  <a:alpha val="3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0" scaled="1"/>
          </a:gra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ตัวแทนเนื้อหา 2">
            <a:extLst>
              <a:ext uri="{FF2B5EF4-FFF2-40B4-BE49-F238E27FC236}">
                <a16:creationId xmlns:a16="http://schemas.microsoft.com/office/drawing/2014/main" id="{F9BA41C2-E163-DDB4-800D-015C25146A1A}"/>
              </a:ext>
            </a:extLst>
          </p:cNvPr>
          <p:cNvSpPr txBox="1">
            <a:spLocks/>
          </p:cNvSpPr>
          <p:nvPr/>
        </p:nvSpPr>
        <p:spPr>
          <a:xfrm>
            <a:off x="4831155" y="4861600"/>
            <a:ext cx="2008989" cy="474764"/>
          </a:xfrm>
          <a:prstGeom prst="rect">
            <a:avLst/>
          </a:prstGeom>
          <a:gradFill>
            <a:gsLst>
              <a:gs pos="0">
                <a:schemeClr val="accent2">
                  <a:alpha val="60000"/>
                </a:schemeClr>
              </a:gs>
              <a:gs pos="49000">
                <a:schemeClr val="accent2">
                  <a:alpha val="5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0" scaled="1"/>
          </a:gra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ตัวแทนเนื้อหา 2">
            <a:extLst>
              <a:ext uri="{FF2B5EF4-FFF2-40B4-BE49-F238E27FC236}">
                <a16:creationId xmlns:a16="http://schemas.microsoft.com/office/drawing/2014/main" id="{7F5DF28C-FE7F-BD33-F69E-C3AD2820F77C}"/>
              </a:ext>
            </a:extLst>
          </p:cNvPr>
          <p:cNvSpPr txBox="1">
            <a:spLocks/>
          </p:cNvSpPr>
          <p:nvPr/>
        </p:nvSpPr>
        <p:spPr>
          <a:xfrm>
            <a:off x="9280635" y="4865346"/>
            <a:ext cx="2567258" cy="471018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49000">
                <a:schemeClr val="accent2">
                  <a:alpha val="1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</a:gra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ชนบท/พื้นที่เกษตรกรรม </a:t>
            </a:r>
          </a:p>
        </p:txBody>
      </p:sp>
      <p:pic>
        <p:nvPicPr>
          <p:cNvPr id="1028" name="Picture 4" descr="บ้านและที่ดิน นิคมอุตสาหกรรมโรจนะ ปราจีนบุรี: อุตสาหกรรมยานยนต์ นิคมอุตสาหกรรมโรจนะ  ปราจีนบุรี">
            <a:extLst>
              <a:ext uri="{FF2B5EF4-FFF2-40B4-BE49-F238E27FC236}">
                <a16:creationId xmlns:a16="http://schemas.microsoft.com/office/drawing/2014/main" id="{62B1BB0D-FB7E-0B61-2529-EAF43259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29001" r="17011" b="22485"/>
          <a:stretch/>
        </p:blipFill>
        <p:spPr bwMode="auto">
          <a:xfrm rot="21431757">
            <a:off x="393029" y="1425105"/>
            <a:ext cx="2996124" cy="149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ไม่มีคำอธิบายรูปภาพ">
            <a:extLst>
              <a:ext uri="{FF2B5EF4-FFF2-40B4-BE49-F238E27FC236}">
                <a16:creationId xmlns:a16="http://schemas.microsoft.com/office/drawing/2014/main" id="{EA4A451A-4B91-EB1E-2704-01D17E843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28" y="1281830"/>
            <a:ext cx="2440492" cy="169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วัดจุฬาภรณ์วนาราม จุดเช็กอิน อุโมงค์ต้นไผ่ อ.บ้านนา จ.นครนายก">
            <a:extLst>
              <a:ext uri="{FF2B5EF4-FFF2-40B4-BE49-F238E27FC236}">
                <a16:creationId xmlns:a16="http://schemas.microsoft.com/office/drawing/2014/main" id="{6E576556-0BC0-9F29-5E99-A08EAE53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644" y="1281830"/>
            <a:ext cx="2347262" cy="176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88B5951-5D20-DE80-C81E-9FD5F79F701A}"/>
              </a:ext>
            </a:extLst>
          </p:cNvPr>
          <p:cNvSpPr txBox="1"/>
          <p:nvPr/>
        </p:nvSpPr>
        <p:spPr>
          <a:xfrm>
            <a:off x="548639" y="4837372"/>
            <a:ext cx="2875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พื้นที่อุตสาหกรรม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551CB788-74CD-B75A-EDFF-D702489B1B88}"/>
              </a:ext>
            </a:extLst>
          </p:cNvPr>
          <p:cNvSpPr txBox="1"/>
          <p:nvPr/>
        </p:nvSpPr>
        <p:spPr>
          <a:xfrm>
            <a:off x="4272886" y="4837372"/>
            <a:ext cx="1906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เขตเมือง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38697BE3-429C-5399-295D-D283514C27C4}"/>
              </a:ext>
            </a:extLst>
          </p:cNvPr>
          <p:cNvSpPr txBox="1"/>
          <p:nvPr/>
        </p:nvSpPr>
        <p:spPr>
          <a:xfrm>
            <a:off x="6729712" y="4861600"/>
            <a:ext cx="1906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แหล่งท่องเที่ยว</a:t>
            </a:r>
          </a:p>
        </p:txBody>
      </p:sp>
    </p:spTree>
    <p:extLst>
      <p:ext uri="{BB962C8B-B14F-4D97-AF65-F5344CB8AC3E}">
        <p14:creationId xmlns:p14="http://schemas.microsoft.com/office/powerpoint/2010/main" val="106486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DA9950-E940-A745-4739-8C83A8E6A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3354"/>
          <a:stretch/>
        </p:blipFill>
        <p:spPr bwMode="auto">
          <a:xfrm>
            <a:off x="977348" y="844312"/>
            <a:ext cx="10237305" cy="572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4BF61C17-0536-1984-5C5B-7FA9CB8F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739" y="0"/>
            <a:ext cx="3562520" cy="1128091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การเสริมพลัง</a:t>
            </a:r>
          </a:p>
        </p:txBody>
      </p:sp>
    </p:spTree>
    <p:extLst>
      <p:ext uri="{BB962C8B-B14F-4D97-AF65-F5344CB8AC3E}">
        <p14:creationId xmlns:p14="http://schemas.microsoft.com/office/powerpoint/2010/main" val="40156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DA9950-E940-A745-4739-8C83A8E6A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3354"/>
          <a:stretch/>
        </p:blipFill>
        <p:spPr bwMode="auto">
          <a:xfrm>
            <a:off x="329434" y="1323649"/>
            <a:ext cx="7655298" cy="4284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4BF61C17-0536-1984-5C5B-7FA9CB8F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739" y="0"/>
            <a:ext cx="3562520" cy="1128091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การเสริมพลัง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52D116DB-2366-96BA-205E-673AFB7978AC}"/>
              </a:ext>
            </a:extLst>
          </p:cNvPr>
          <p:cNvGrpSpPr/>
          <p:nvPr/>
        </p:nvGrpSpPr>
        <p:grpSpPr>
          <a:xfrm>
            <a:off x="5256474" y="-1721636"/>
            <a:ext cx="1487211" cy="1682304"/>
            <a:chOff x="5311433" y="3500840"/>
            <a:chExt cx="1487211" cy="2353009"/>
          </a:xfrm>
        </p:grpSpPr>
        <p:sp>
          <p:nvSpPr>
            <p:cNvPr id="3" name="ลูกศร: ขวา 2">
              <a:extLst>
                <a:ext uri="{FF2B5EF4-FFF2-40B4-BE49-F238E27FC236}">
                  <a16:creationId xmlns:a16="http://schemas.microsoft.com/office/drawing/2014/main" id="{82620379-4A52-F47B-B079-D99BE5717752}"/>
                </a:ext>
              </a:extLst>
            </p:cNvPr>
            <p:cNvSpPr/>
            <p:nvPr/>
          </p:nvSpPr>
          <p:spPr>
            <a:xfrm rot="16200000">
              <a:off x="4984014" y="4260323"/>
              <a:ext cx="2134497" cy="615532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ลูกศร: ขวา 4">
              <a:extLst>
                <a:ext uri="{FF2B5EF4-FFF2-40B4-BE49-F238E27FC236}">
                  <a16:creationId xmlns:a16="http://schemas.microsoft.com/office/drawing/2014/main" id="{93776D5B-F15E-191A-45C6-90B471468C1A}"/>
                </a:ext>
              </a:extLst>
            </p:cNvPr>
            <p:cNvSpPr/>
            <p:nvPr/>
          </p:nvSpPr>
          <p:spPr>
            <a:xfrm rot="16200000">
              <a:off x="4826816" y="4938161"/>
              <a:ext cx="1361998" cy="392764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ลูกศร: ขวา 5">
              <a:extLst>
                <a:ext uri="{FF2B5EF4-FFF2-40B4-BE49-F238E27FC236}">
                  <a16:creationId xmlns:a16="http://schemas.microsoft.com/office/drawing/2014/main" id="{C649FA0E-CED9-2E32-F04A-44ECF9E6D12F}"/>
                </a:ext>
              </a:extLst>
            </p:cNvPr>
            <p:cNvSpPr/>
            <p:nvPr/>
          </p:nvSpPr>
          <p:spPr>
            <a:xfrm rot="16200000">
              <a:off x="5921263" y="4976468"/>
              <a:ext cx="1361998" cy="392764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28D571E-E74C-CB58-47F7-4732F77C62BD}"/>
              </a:ext>
            </a:extLst>
          </p:cNvPr>
          <p:cNvSpPr txBox="1"/>
          <p:nvPr/>
        </p:nvSpPr>
        <p:spPr>
          <a:xfrm>
            <a:off x="8355724" y="3167390"/>
            <a:ext cx="383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แนะนำตัวเลือก/ทางเลือกในการแก้ไข</a:t>
            </a:r>
            <a:endParaRPr lang="th-TH" sz="2000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E62EC40-F24D-2B8B-B5AB-B2AB92DD8C9D}"/>
              </a:ext>
            </a:extLst>
          </p:cNvPr>
          <p:cNvSpPr txBox="1"/>
          <p:nvPr/>
        </p:nvSpPr>
        <p:spPr>
          <a:xfrm>
            <a:off x="8355724" y="2181240"/>
            <a:ext cx="383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ฉายภาพให้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เห็นจุดสังเกต/ปัญหา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6DC51372-B70E-BA9E-9830-EE42BF09AC2E}"/>
              </a:ext>
            </a:extLst>
          </p:cNvPr>
          <p:cNvSpPr txBox="1"/>
          <p:nvPr/>
        </p:nvSpPr>
        <p:spPr>
          <a:xfrm>
            <a:off x="8355724" y="4153540"/>
            <a:ext cx="383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รู้สึกว่าไม่เป็นภาระ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</a:p>
        </p:txBody>
      </p:sp>
    </p:spTree>
    <p:extLst>
      <p:ext uri="{BB962C8B-B14F-4D97-AF65-F5344CB8AC3E}">
        <p14:creationId xmlns:p14="http://schemas.microsoft.com/office/powerpoint/2010/main" val="2383155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4BF61C17-0536-1984-5C5B-7FA9CB8F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739" y="0"/>
            <a:ext cx="3562520" cy="1128091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accent4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การเสริมพลัง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C11F252-8B7A-4AB9-B3E2-8C1EF725A926}"/>
              </a:ext>
            </a:extLst>
          </p:cNvPr>
          <p:cNvSpPr txBox="1"/>
          <p:nvPr/>
        </p:nvSpPr>
        <p:spPr>
          <a:xfrm>
            <a:off x="214667" y="6134116"/>
            <a:ext cx="383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4150" algn="ctr">
              <a:buFontTx/>
              <a:buChar char="-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ใช้สถิติ/ข้อมูล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1E0FEB0-DF63-5EA5-C559-CA2FFA6C2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17" y="1100032"/>
            <a:ext cx="1788727" cy="100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09037A5-A9C7-2264-C6E7-13CE2EF3C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82" y="1100032"/>
            <a:ext cx="1788728" cy="100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6DC51372-B70E-BA9E-9830-EE42BF09AC2E}"/>
              </a:ext>
            </a:extLst>
          </p:cNvPr>
          <p:cNvSpPr txBox="1"/>
          <p:nvPr/>
        </p:nvSpPr>
        <p:spPr>
          <a:xfrm>
            <a:off x="8625717" y="4122918"/>
            <a:ext cx="320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รู้สึกว่าไม่เป็นภาระ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C6B9364-CEC2-36F2-DF0D-7C44C7666005}"/>
              </a:ext>
            </a:extLst>
          </p:cNvPr>
          <p:cNvSpPr txBox="1"/>
          <p:nvPr/>
        </p:nvSpPr>
        <p:spPr>
          <a:xfrm>
            <a:off x="8294034" y="4622447"/>
            <a:ext cx="3897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ข้อสั่งการจาก ศูนย์ถนนฯ/กระทรวงมหาดไทย/กรมส่งเสริมการปกครองท้องถิ่น 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มท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0606/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04450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ลงวันที่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พ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.ค.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59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b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(มท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0810.5/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4007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ลงวันที่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13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ก.ค.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59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b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(มท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0607/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7523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ลงวันที่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23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ก.ย.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62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b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(มท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0607/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7074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ลงวันที่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18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ส.ค.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65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A1BFE2F-30C6-AADD-1A66-490D5FC04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90" t="9809" r="33362" b="14437"/>
          <a:stretch/>
        </p:blipFill>
        <p:spPr>
          <a:xfrm>
            <a:off x="9999108" y="431388"/>
            <a:ext cx="1723110" cy="234974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E603E0EC-8CBF-A034-19C7-D6BD8052B5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36" t="11648" r="34397" b="14436"/>
          <a:stretch/>
        </p:blipFill>
        <p:spPr>
          <a:xfrm>
            <a:off x="8571448" y="446900"/>
            <a:ext cx="1526059" cy="2167936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12F8E76-23C9-5C23-DBA1-29BF2D8732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2"/>
          <a:stretch/>
        </p:blipFill>
        <p:spPr>
          <a:xfrm>
            <a:off x="9416578" y="1987883"/>
            <a:ext cx="1621166" cy="213916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67AFE4F-D2E4-122C-73E5-69F702B512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82" y="2302599"/>
            <a:ext cx="3766562" cy="2934557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28D571E-E74C-CB58-47F7-4732F77C62BD}"/>
              </a:ext>
            </a:extLst>
          </p:cNvPr>
          <p:cNvSpPr txBox="1"/>
          <p:nvPr/>
        </p:nvSpPr>
        <p:spPr>
          <a:xfrm>
            <a:off x="4792671" y="5609317"/>
            <a:ext cx="3501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prstClr val="black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 ทีมสอจร.ภาค และสอจร.จังหวัด</a:t>
            </a:r>
          </a:p>
          <a:p>
            <a:pPr algn="ctr">
              <a:defRPr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คู่มือการขับเคลื่อนหมวกนิรภัย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คู่มือภาษาต่างประเทศ</a:t>
            </a:r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83111F2C-47A0-8DEF-77B6-08EFF4D8A3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2" t="50743" r="33094" b="18590"/>
          <a:stretch/>
        </p:blipFill>
        <p:spPr bwMode="auto">
          <a:xfrm>
            <a:off x="6333061" y="1104171"/>
            <a:ext cx="1846916" cy="21391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931C56B-4B5F-CDD7-3CE2-05C371110541}"/>
              </a:ext>
            </a:extLst>
          </p:cNvPr>
          <p:cNvSpPr txBox="1"/>
          <p:nvPr/>
        </p:nvSpPr>
        <p:spPr>
          <a:xfrm>
            <a:off x="340372" y="5640095"/>
            <a:ext cx="383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ฉายภาพให้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เห็นจุดสังเกต/ปัญหา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8D069FF-6253-6BEC-5C3B-9A1A8702F58D}"/>
              </a:ext>
            </a:extLst>
          </p:cNvPr>
          <p:cNvSpPr txBox="1"/>
          <p:nvPr/>
        </p:nvSpPr>
        <p:spPr>
          <a:xfrm>
            <a:off x="4620827" y="5116875"/>
            <a:ext cx="390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แนะนำตัวเลือก/ทางเลือกในการแก้ไข</a:t>
            </a:r>
            <a:endParaRPr lang="th-TH" sz="2000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219B74A-0CD5-4A33-A12F-CE5DE2FB9F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2094" y="1089168"/>
            <a:ext cx="1766752" cy="2154168"/>
          </a:xfrm>
          <a:prstGeom prst="rect">
            <a:avLst/>
          </a:prstGeom>
        </p:spPr>
      </p:pic>
      <p:pic>
        <p:nvPicPr>
          <p:cNvPr id="26" name="Picture 4" descr="C:\Users\Smart\Desktop\25 กค 65\292478.jpg">
            <a:extLst>
              <a:ext uri="{FF2B5EF4-FFF2-40B4-BE49-F238E27FC236}">
                <a16:creationId xmlns:a16="http://schemas.microsoft.com/office/drawing/2014/main" id="{FD81BAC5-E25C-8EE3-5653-B562CD60F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7584" r="11782" b="10986"/>
          <a:stretch/>
        </p:blipFill>
        <p:spPr bwMode="auto">
          <a:xfrm>
            <a:off x="4792671" y="2761911"/>
            <a:ext cx="1794297" cy="14538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DD6C3A6B-6C82-9449-96C3-DD601F27E8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23844" r="32698" b="8870"/>
          <a:stretch/>
        </p:blipFill>
        <p:spPr>
          <a:xfrm>
            <a:off x="6351467" y="2773485"/>
            <a:ext cx="1849231" cy="145389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13F4FC3-0596-A868-7B75-E9D4857F3C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3281" y="3975110"/>
            <a:ext cx="2455499" cy="114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8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D973F31-1AF7-09E7-D875-64BC0A8D7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28159" b="49271"/>
          <a:stretch/>
        </p:blipFill>
        <p:spPr>
          <a:xfrm>
            <a:off x="2267532" y="2875985"/>
            <a:ext cx="7593892" cy="1490768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30D8354-FA86-9723-C25F-396D773C2493}"/>
              </a:ext>
            </a:extLst>
          </p:cNvPr>
          <p:cNvSpPr txBox="1"/>
          <p:nvPr/>
        </p:nvSpPr>
        <p:spPr>
          <a:xfrm>
            <a:off x="5102576" y="2717629"/>
            <a:ext cx="1872629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err="1">
                <a:latin typeface="Prompt" panose="00000500000000000000" pitchFamily="2" charset="-34"/>
                <a:cs typeface="Prompt" panose="00000500000000000000" pitchFamily="2" charset="-34"/>
              </a:rPr>
              <a:t>ศป</a:t>
            </a: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ถ.อำเภอ</a:t>
            </a:r>
          </a:p>
        </p:txBody>
      </p: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5EC3D7BC-CD07-DBCB-1ED2-3A6B9C181F3A}"/>
              </a:ext>
            </a:extLst>
          </p:cNvPr>
          <p:cNvGrpSpPr/>
          <p:nvPr/>
        </p:nvGrpSpPr>
        <p:grpSpPr>
          <a:xfrm>
            <a:off x="6504940" y="2005786"/>
            <a:ext cx="4188749" cy="1021671"/>
            <a:chOff x="6504940" y="1249042"/>
            <a:chExt cx="4188749" cy="1021671"/>
          </a:xfrm>
        </p:grpSpPr>
        <p:sp>
          <p:nvSpPr>
            <p:cNvPr id="15" name="ลูกศร: โค้งลง 14">
              <a:extLst>
                <a:ext uri="{FF2B5EF4-FFF2-40B4-BE49-F238E27FC236}">
                  <a16:creationId xmlns:a16="http://schemas.microsoft.com/office/drawing/2014/main" id="{EA143CB2-8F4B-BD1A-000A-966B36B0355E}"/>
                </a:ext>
              </a:extLst>
            </p:cNvPr>
            <p:cNvSpPr/>
            <p:nvPr/>
          </p:nvSpPr>
          <p:spPr>
            <a:xfrm rot="705298">
              <a:off x="6504940" y="1249042"/>
              <a:ext cx="4188749" cy="1021671"/>
            </a:xfrm>
            <a:prstGeom prst="curved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89534A44-37C8-7C4C-7BE5-13C69B4BCEC8}"/>
                </a:ext>
              </a:extLst>
            </p:cNvPr>
            <p:cNvSpPr txBox="1"/>
            <p:nvPr/>
          </p:nvSpPr>
          <p:spPr>
            <a:xfrm>
              <a:off x="6920635" y="1566842"/>
              <a:ext cx="25394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dirty="0">
                  <a:solidFill>
                    <a:schemeClr val="accent2">
                      <a:lumMod val="7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กระตุ้น/ส่งเสริม</a:t>
              </a:r>
            </a:p>
          </p:txBody>
        </p:sp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BEBA951A-5F1D-4FED-BB0B-9552B34A86AE}"/>
              </a:ext>
            </a:extLst>
          </p:cNvPr>
          <p:cNvGrpSpPr/>
          <p:nvPr/>
        </p:nvGrpSpPr>
        <p:grpSpPr>
          <a:xfrm>
            <a:off x="6096000" y="4433473"/>
            <a:ext cx="4188749" cy="1021671"/>
            <a:chOff x="6096000" y="3676729"/>
            <a:chExt cx="4188749" cy="1021671"/>
          </a:xfrm>
        </p:grpSpPr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9F867F6A-6159-047F-6273-CE9F7E3E3A99}"/>
                </a:ext>
              </a:extLst>
            </p:cNvPr>
            <p:cNvSpPr txBox="1"/>
            <p:nvPr/>
          </p:nvSpPr>
          <p:spPr>
            <a:xfrm>
              <a:off x="7167643" y="3778304"/>
              <a:ext cx="21579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dirty="0">
                  <a:solidFill>
                    <a:schemeClr val="accent4">
                      <a:lumMod val="50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สะท้อนปัญหา</a:t>
              </a:r>
            </a:p>
          </p:txBody>
        </p:sp>
        <p:sp>
          <p:nvSpPr>
            <p:cNvPr id="20" name="ลูกศร: โค้งลง 19">
              <a:extLst>
                <a:ext uri="{FF2B5EF4-FFF2-40B4-BE49-F238E27FC236}">
                  <a16:creationId xmlns:a16="http://schemas.microsoft.com/office/drawing/2014/main" id="{1122655C-80AF-45D2-32D9-639ADB07EC59}"/>
                </a:ext>
              </a:extLst>
            </p:cNvPr>
            <p:cNvSpPr/>
            <p:nvPr/>
          </p:nvSpPr>
          <p:spPr>
            <a:xfrm rot="10800000">
              <a:off x="6096000" y="3676729"/>
              <a:ext cx="4188749" cy="1021671"/>
            </a:xfrm>
            <a:prstGeom prst="curvedDownArrow">
              <a:avLst/>
            </a:prstGeom>
            <a:solidFill>
              <a:schemeClr val="accent4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4EB6A564-A205-4BA3-287F-FD51C4C31E3E}"/>
              </a:ext>
            </a:extLst>
          </p:cNvPr>
          <p:cNvGrpSpPr/>
          <p:nvPr/>
        </p:nvGrpSpPr>
        <p:grpSpPr>
          <a:xfrm>
            <a:off x="253593" y="3582316"/>
            <a:ext cx="5563296" cy="1872829"/>
            <a:chOff x="253593" y="2825572"/>
            <a:chExt cx="5563296" cy="1872829"/>
          </a:xfrm>
        </p:grpSpPr>
        <p:sp>
          <p:nvSpPr>
            <p:cNvPr id="19" name="ลูกศร: โค้งลง 18">
              <a:extLst>
                <a:ext uri="{FF2B5EF4-FFF2-40B4-BE49-F238E27FC236}">
                  <a16:creationId xmlns:a16="http://schemas.microsoft.com/office/drawing/2014/main" id="{A5CDFB52-B874-89EF-C539-373E077A5B96}"/>
                </a:ext>
              </a:extLst>
            </p:cNvPr>
            <p:cNvSpPr/>
            <p:nvPr/>
          </p:nvSpPr>
          <p:spPr>
            <a:xfrm rot="10800000">
              <a:off x="1628140" y="3676730"/>
              <a:ext cx="4188749" cy="1021671"/>
            </a:xfrm>
            <a:prstGeom prst="curved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1" name="กล่องข้อความ 20">
              <a:extLst>
                <a:ext uri="{FF2B5EF4-FFF2-40B4-BE49-F238E27FC236}">
                  <a16:creationId xmlns:a16="http://schemas.microsoft.com/office/drawing/2014/main" id="{9345AD40-EE4B-240F-24DF-F5DB67F72C84}"/>
                </a:ext>
              </a:extLst>
            </p:cNvPr>
            <p:cNvSpPr txBox="1"/>
            <p:nvPr/>
          </p:nvSpPr>
          <p:spPr>
            <a:xfrm>
              <a:off x="253593" y="2825572"/>
              <a:ext cx="1888659" cy="9541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dirty="0">
                  <a:latin typeface="Prompt" panose="00000500000000000000" pitchFamily="2" charset="-34"/>
                  <a:cs typeface="Prompt" panose="00000500000000000000" pitchFamily="2" charset="-34"/>
                </a:rPr>
                <a:t>หน่วยงานที่</a:t>
              </a:r>
            </a:p>
            <a:p>
              <a:pPr algn="ctr"/>
              <a:r>
                <a:rPr lang="th-TH" dirty="0">
                  <a:latin typeface="Prompt" panose="00000500000000000000" pitchFamily="2" charset="-34"/>
                  <a:cs typeface="Prompt" panose="00000500000000000000" pitchFamily="2" charset="-34"/>
                </a:rPr>
                <a:t>เกี่ยวข้อง</a:t>
              </a:r>
            </a:p>
          </p:txBody>
        </p:sp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494A5071-ECA2-B0D2-F8CC-2A9AFC058814}"/>
                </a:ext>
              </a:extLst>
            </p:cNvPr>
            <p:cNvSpPr txBox="1"/>
            <p:nvPr/>
          </p:nvSpPr>
          <p:spPr>
            <a:xfrm>
              <a:off x="2931199" y="3750690"/>
              <a:ext cx="21579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dirty="0">
                  <a:solidFill>
                    <a:schemeClr val="accent4">
                      <a:lumMod val="50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สะท้อนปัญหา</a:t>
              </a:r>
            </a:p>
          </p:txBody>
        </p:sp>
      </p:grpSp>
      <p:sp>
        <p:nvSpPr>
          <p:cNvPr id="24" name="ลูกศร: โค้งลง 23">
            <a:extLst>
              <a:ext uri="{FF2B5EF4-FFF2-40B4-BE49-F238E27FC236}">
                <a16:creationId xmlns:a16="http://schemas.microsoft.com/office/drawing/2014/main" id="{20AAC2E9-941D-0462-C91F-3C87C3F45ED0}"/>
              </a:ext>
            </a:extLst>
          </p:cNvPr>
          <p:cNvSpPr/>
          <p:nvPr/>
        </p:nvSpPr>
        <p:spPr>
          <a:xfrm>
            <a:off x="1681154" y="1670237"/>
            <a:ext cx="4188749" cy="102167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F7D7CAD4-564D-18A7-7266-CB60A6AE286A}"/>
              </a:ext>
            </a:extLst>
          </p:cNvPr>
          <p:cNvSpPr txBox="1"/>
          <p:nvPr/>
        </p:nvSpPr>
        <p:spPr>
          <a:xfrm>
            <a:off x="2505789" y="2032421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accent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กระตุ้น/ส่งเสริม</a:t>
            </a:r>
          </a:p>
        </p:txBody>
      </p: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D40910FC-8BDF-BF86-8FAD-A8B11E83F559}"/>
              </a:ext>
            </a:extLst>
          </p:cNvPr>
          <p:cNvGrpSpPr/>
          <p:nvPr/>
        </p:nvGrpSpPr>
        <p:grpSpPr>
          <a:xfrm>
            <a:off x="9932245" y="4336263"/>
            <a:ext cx="1901483" cy="1065680"/>
            <a:chOff x="9932245" y="3579519"/>
            <a:chExt cx="1901483" cy="1065680"/>
          </a:xfrm>
        </p:grpSpPr>
        <p:sp>
          <p:nvSpPr>
            <p:cNvPr id="17" name="กล่องข้อความ 16">
              <a:extLst>
                <a:ext uri="{FF2B5EF4-FFF2-40B4-BE49-F238E27FC236}">
                  <a16:creationId xmlns:a16="http://schemas.microsoft.com/office/drawing/2014/main" id="{3F3D7375-4888-AB53-33D5-DC797C0A1FDF}"/>
                </a:ext>
              </a:extLst>
            </p:cNvPr>
            <p:cNvSpPr txBox="1"/>
            <p:nvPr/>
          </p:nvSpPr>
          <p:spPr>
            <a:xfrm>
              <a:off x="9932245" y="4121979"/>
              <a:ext cx="1901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dirty="0">
                  <a:solidFill>
                    <a:schemeClr val="accent4">
                      <a:lumMod val="50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แก้ไขปัญหา</a:t>
              </a:r>
            </a:p>
          </p:txBody>
        </p:sp>
        <p:sp>
          <p:nvSpPr>
            <p:cNvPr id="34" name="กล่องข้อความ 33">
              <a:extLst>
                <a:ext uri="{FF2B5EF4-FFF2-40B4-BE49-F238E27FC236}">
                  <a16:creationId xmlns:a16="http://schemas.microsoft.com/office/drawing/2014/main" id="{89D32C7A-A793-9572-7D7B-4A165925A842}"/>
                </a:ext>
              </a:extLst>
            </p:cNvPr>
            <p:cNvSpPr txBox="1"/>
            <p:nvPr/>
          </p:nvSpPr>
          <p:spPr>
            <a:xfrm>
              <a:off x="10083518" y="3579519"/>
              <a:ext cx="17427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dirty="0">
                  <a:solidFill>
                    <a:schemeClr val="accent4">
                      <a:lumMod val="50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รับรู้ปัญหา</a:t>
              </a:r>
            </a:p>
          </p:txBody>
        </p:sp>
      </p:grp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229AF6A8-6F5D-95AF-3E59-4B474995DF28}"/>
              </a:ext>
            </a:extLst>
          </p:cNvPr>
          <p:cNvSpPr txBox="1"/>
          <p:nvPr/>
        </p:nvSpPr>
        <p:spPr>
          <a:xfrm>
            <a:off x="7547046" y="1299030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u="sng" dirty="0">
                <a:solidFill>
                  <a:srgbClr val="00B0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สนับสนุน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4A65F47-1690-8EBE-9866-ABD56DC87883}"/>
              </a:ext>
            </a:extLst>
          </p:cNvPr>
          <p:cNvSpPr txBox="1"/>
          <p:nvPr/>
        </p:nvSpPr>
        <p:spPr>
          <a:xfrm>
            <a:off x="224985" y="2948384"/>
            <a:ext cx="2042547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h-TH" dirty="0" err="1">
                <a:latin typeface="Prompt" panose="00000500000000000000" pitchFamily="2" charset="-34"/>
                <a:cs typeface="Prompt" panose="00000500000000000000" pitchFamily="2" charset="-34"/>
              </a:rPr>
              <a:t>ศป</a:t>
            </a: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ถ.จังหวัด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0409195-0A76-4B79-B740-D546B3390D51}"/>
              </a:ext>
            </a:extLst>
          </p:cNvPr>
          <p:cNvSpPr txBox="1"/>
          <p:nvPr/>
        </p:nvSpPr>
        <p:spPr>
          <a:xfrm>
            <a:off x="9950905" y="3579629"/>
            <a:ext cx="1681871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th-TH" dirty="0" err="1">
                <a:latin typeface="Prompt" panose="00000500000000000000" pitchFamily="2" charset="-34"/>
                <a:cs typeface="Prompt" panose="00000500000000000000" pitchFamily="2" charset="-34"/>
              </a:rPr>
              <a:t>ศป</a:t>
            </a: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ถ.อปท.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09442A1B-6552-8E39-B5BA-9EBBCD58015D}"/>
              </a:ext>
            </a:extLst>
          </p:cNvPr>
          <p:cNvSpPr txBox="1"/>
          <p:nvPr/>
        </p:nvSpPr>
        <p:spPr>
          <a:xfrm>
            <a:off x="2952912" y="1054141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u="sng" dirty="0">
                <a:solidFill>
                  <a:srgbClr val="00B0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สนับสนุน</a:t>
            </a:r>
          </a:p>
        </p:txBody>
      </p:sp>
    </p:spTree>
    <p:extLst>
      <p:ext uri="{BB962C8B-B14F-4D97-AF65-F5344CB8AC3E}">
        <p14:creationId xmlns:p14="http://schemas.microsoft.com/office/powerpoint/2010/main" val="25659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40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2A70EE39-AA04-8267-5A83-233726431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79" y="795627"/>
            <a:ext cx="3562520" cy="708223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accent4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เป้าประสงค์</a:t>
            </a: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917B98C-A816-A022-C67F-408AD965A5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61" y="598458"/>
            <a:ext cx="1788612" cy="178861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B182A342-4776-B5B1-7B24-30FECA8A41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750">
            <a:off x="9995483" y="918998"/>
            <a:ext cx="1970828" cy="1409142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42848D48-6803-F2A6-384E-51BBAF47D5AA}"/>
              </a:ext>
            </a:extLst>
          </p:cNvPr>
          <p:cNvSpPr txBox="1"/>
          <p:nvPr/>
        </p:nvSpPr>
        <p:spPr>
          <a:xfrm>
            <a:off x="9126371" y="2702186"/>
            <a:ext cx="290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การตายจากรถ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จยย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.ลดลง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F3226444-10D1-80EF-9F47-C5F579565417}"/>
              </a:ext>
            </a:extLst>
          </p:cNvPr>
          <p:cNvSpPr txBox="1"/>
          <p:nvPr/>
        </p:nvSpPr>
        <p:spPr>
          <a:xfrm>
            <a:off x="3356204" y="4608664"/>
            <a:ext cx="2222773" cy="4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เกิดเครือข่าย</a:t>
            </a: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EAEB9620-EB93-26B6-59F3-72F1982D68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04" y="2858213"/>
            <a:ext cx="2235281" cy="168082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5466EE7A-64C6-A575-40C9-680D8E89853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39" y="1297161"/>
            <a:ext cx="2772406" cy="1801913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4E69FD4D-91BA-F5F4-0F3B-1136C87E6579}"/>
              </a:ext>
            </a:extLst>
          </p:cNvPr>
          <p:cNvSpPr txBox="1"/>
          <p:nvPr/>
        </p:nvSpPr>
        <p:spPr>
          <a:xfrm>
            <a:off x="6095517" y="3181927"/>
            <a:ext cx="3070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เกิดมาตรการและนโยบายใหม่ในพื้นที่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1B50AD7-A6BF-753C-B4C2-63717AAAD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41" y="3566409"/>
            <a:ext cx="853395" cy="954107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4B62F6A3-BA13-9C00-8447-0A3F1F4D6B9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42" y="3475210"/>
            <a:ext cx="1232338" cy="1232338"/>
          </a:xfrm>
          <a:prstGeom prst="rect">
            <a:avLst/>
          </a:prstGeom>
        </p:spPr>
      </p:pic>
      <p:sp>
        <p:nvSpPr>
          <p:cNvPr id="6" name="ลูกศร: ลง 5">
            <a:extLst>
              <a:ext uri="{FF2B5EF4-FFF2-40B4-BE49-F238E27FC236}">
                <a16:creationId xmlns:a16="http://schemas.microsoft.com/office/drawing/2014/main" id="{15AA3BC7-1D8B-1CDC-D4D6-CBF51B488EB0}"/>
              </a:ext>
            </a:extLst>
          </p:cNvPr>
          <p:cNvSpPr/>
          <p:nvPr/>
        </p:nvSpPr>
        <p:spPr>
          <a:xfrm>
            <a:off x="9199042" y="820602"/>
            <a:ext cx="504497" cy="168751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8386646-D4C0-9B34-749A-004199AABF55}"/>
              </a:ext>
            </a:extLst>
          </p:cNvPr>
          <p:cNvSpPr txBox="1"/>
          <p:nvPr/>
        </p:nvSpPr>
        <p:spPr>
          <a:xfrm>
            <a:off x="379138" y="4688003"/>
            <a:ext cx="2333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มีองค์ความรู้และขับเคลื่อนงานได้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16923823-F70E-C364-0894-E4A12FA4BA58}"/>
              </a:ext>
            </a:extLst>
          </p:cNvPr>
          <p:cNvSpPr/>
          <p:nvPr/>
        </p:nvSpPr>
        <p:spPr>
          <a:xfrm>
            <a:off x="3025319" y="5126420"/>
            <a:ext cx="2824577" cy="16201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F3293B3-E48C-02B2-F11B-FD4FA60FB701}"/>
              </a:ext>
            </a:extLst>
          </p:cNvPr>
          <p:cNvSpPr/>
          <p:nvPr/>
        </p:nvSpPr>
        <p:spPr>
          <a:xfrm>
            <a:off x="5849897" y="4277051"/>
            <a:ext cx="3381541" cy="246952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7A7CC50A-3861-C342-CF15-8A094E698AAD}"/>
              </a:ext>
            </a:extLst>
          </p:cNvPr>
          <p:cNvSpPr/>
          <p:nvPr/>
        </p:nvSpPr>
        <p:spPr>
          <a:xfrm>
            <a:off x="9165715" y="3478359"/>
            <a:ext cx="2824577" cy="326821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E7CF7FC-7738-9702-492E-76A908EDCA67}"/>
              </a:ext>
            </a:extLst>
          </p:cNvPr>
          <p:cNvSpPr/>
          <p:nvPr/>
        </p:nvSpPr>
        <p:spPr>
          <a:xfrm>
            <a:off x="200741" y="5710560"/>
            <a:ext cx="2824577" cy="10360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5383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F8E4917-199E-81AA-F1A3-73F545E59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34122"/>
          <a:stretch/>
        </p:blipFill>
        <p:spPr bwMode="auto">
          <a:xfrm>
            <a:off x="7685888" y="478999"/>
            <a:ext cx="1295405" cy="2432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10000" dist="5000" dir="5400000" sy="-100000" algn="bl" rotWithShape="0"/>
          </a:effectLst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06C19A2-518C-26F4-C3B1-252AFA1E81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13234"/>
          <a:stretch/>
        </p:blipFill>
        <p:spPr>
          <a:xfrm>
            <a:off x="5906101" y="1767580"/>
            <a:ext cx="1733028" cy="122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3461CAC3-885D-BD9F-9CCF-D166D3123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1" r="68177"/>
          <a:stretch/>
        </p:blipFill>
        <p:spPr>
          <a:xfrm>
            <a:off x="5911095" y="532486"/>
            <a:ext cx="1733028" cy="1197948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F3226444-10D1-80EF-9F47-C5F579565417}"/>
              </a:ext>
            </a:extLst>
          </p:cNvPr>
          <p:cNvSpPr txBox="1"/>
          <p:nvPr/>
        </p:nvSpPr>
        <p:spPr>
          <a:xfrm>
            <a:off x="3683328" y="4616050"/>
            <a:ext cx="2222773" cy="4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เกิดเครือข่าย</a:t>
            </a: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EAEB9620-EB93-26B6-59F3-72F1982D68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36" y="4471669"/>
            <a:ext cx="757452" cy="569568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5466EE7A-64C6-A575-40C9-680D8E8985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55" y="3072221"/>
            <a:ext cx="1169572" cy="760158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4E69FD4D-91BA-F5F4-0F3B-1136C87E6579}"/>
              </a:ext>
            </a:extLst>
          </p:cNvPr>
          <p:cNvSpPr txBox="1"/>
          <p:nvPr/>
        </p:nvSpPr>
        <p:spPr>
          <a:xfrm>
            <a:off x="5843282" y="3300738"/>
            <a:ext cx="3070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เกิดมาตรการ</a:t>
            </a:r>
          </a:p>
          <a:p>
            <a:pPr algn="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และนโยบายใหม่ในพื้นที่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1B50AD7-A6BF-753C-B4C2-63717AAAD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4" y="5129179"/>
            <a:ext cx="329954" cy="368893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D862A22-4DF6-061B-9AC3-D602E9D646AE}"/>
              </a:ext>
            </a:extLst>
          </p:cNvPr>
          <p:cNvSpPr txBox="1"/>
          <p:nvPr/>
        </p:nvSpPr>
        <p:spPr>
          <a:xfrm>
            <a:off x="782286" y="4756453"/>
            <a:ext cx="2333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มีองค์ความรู้และขับเคลื่อนงานได้</a:t>
            </a: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4B62F6A3-BA13-9C00-8447-0A3F1F4D6B9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6" y="4854434"/>
            <a:ext cx="655619" cy="655619"/>
          </a:xfrm>
          <a:prstGeom prst="rect">
            <a:avLst/>
          </a:prstGeom>
        </p:spPr>
      </p:pic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42043AFF-3708-4716-B805-F7BE16901E1C}"/>
              </a:ext>
            </a:extLst>
          </p:cNvPr>
          <p:cNvSpPr/>
          <p:nvPr/>
        </p:nvSpPr>
        <p:spPr>
          <a:xfrm>
            <a:off x="200741" y="5710560"/>
            <a:ext cx="2824577" cy="10360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16923823-F70E-C364-0894-E4A12FA4BA58}"/>
              </a:ext>
            </a:extLst>
          </p:cNvPr>
          <p:cNvSpPr/>
          <p:nvPr/>
        </p:nvSpPr>
        <p:spPr>
          <a:xfrm>
            <a:off x="3025319" y="5126420"/>
            <a:ext cx="2824577" cy="16201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F3293B3-E48C-02B2-F11B-FD4FA60FB701}"/>
              </a:ext>
            </a:extLst>
          </p:cNvPr>
          <p:cNvSpPr/>
          <p:nvPr/>
        </p:nvSpPr>
        <p:spPr>
          <a:xfrm>
            <a:off x="5849897" y="4277051"/>
            <a:ext cx="3381541" cy="246952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7A7CC50A-3861-C342-CF15-8A094E698AAD}"/>
              </a:ext>
            </a:extLst>
          </p:cNvPr>
          <p:cNvSpPr/>
          <p:nvPr/>
        </p:nvSpPr>
        <p:spPr>
          <a:xfrm>
            <a:off x="9165715" y="3478359"/>
            <a:ext cx="2824577" cy="326821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DA0B8722-9F98-8F42-287B-754EC568B246}"/>
              </a:ext>
            </a:extLst>
          </p:cNvPr>
          <p:cNvSpPr/>
          <p:nvPr/>
        </p:nvSpPr>
        <p:spPr>
          <a:xfrm>
            <a:off x="9480331" y="3852004"/>
            <a:ext cx="2330692" cy="2469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การตายลดลงใน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</a:t>
            </a:r>
          </a:p>
          <a:p>
            <a:pPr algn="ctr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การบาดเจ็บลดลง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AFDB9D93-5091-8705-4CAD-8399E3409E98}"/>
              </a:ext>
            </a:extLst>
          </p:cNvPr>
          <p:cNvSpPr/>
          <p:nvPr/>
        </p:nvSpPr>
        <p:spPr>
          <a:xfrm>
            <a:off x="5947866" y="4422057"/>
            <a:ext cx="4482553" cy="2217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เกิดมาตรชุมชนที่ อ.อรัญฯ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Guard rial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จากล้อรถ อ.อรัญฯ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บังคับใช้กฎหมายที่จุดเสี่ยง อ.บ้านนา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พนัสนิคมเมืองสะอาด อ.พนัสนิคม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เกิดการแก้ไขจุดเสี่ยง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61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จุด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ศูนย์เด็กเล็กปลอดภัย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แห่ง (มีข้อตกลงกับผู้ปกครอง)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แหล่งทรัพยากรทุนในท้องถิ่น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เกิดมาตรการองค์กรในที่ว่าการอำเภอ/อปท.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24FBDD7-911B-D278-7A4A-F1346E66F1CA}"/>
              </a:ext>
            </a:extLst>
          </p:cNvPr>
          <p:cNvSpPr/>
          <p:nvPr/>
        </p:nvSpPr>
        <p:spPr>
          <a:xfrm>
            <a:off x="3115582" y="5182244"/>
            <a:ext cx="2734314" cy="1423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เกิดเครือข่ายจากอปท.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810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คน(อปท. กู้ชีพ ผู้นำชุมชน อสม. อปพร. ภาคประชาชน)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ท้องถิ่น ชุมชนร่วมวิเคราะห์และแก้ปัญหา</a:t>
            </a:r>
          </a:p>
          <a:p>
            <a:endParaRPr lang="th-TH" sz="2000" b="1" dirty="0">
              <a:solidFill>
                <a:schemeClr val="tx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A2245F8-5B88-C991-549B-CA4A54774B36}"/>
              </a:ext>
            </a:extLst>
          </p:cNvPr>
          <p:cNvSpPr/>
          <p:nvPr/>
        </p:nvSpPr>
        <p:spPr>
          <a:xfrm>
            <a:off x="246727" y="5854151"/>
            <a:ext cx="3040409" cy="708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เกิดการพูดคุยเรื่องอุบัติเหตุทุกเดือน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ประชุมเรื่องอุบัติเหตุ สม่ำเสมอ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Empower</a:t>
            </a: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ท้องถิ่น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42848D48-6803-F2A6-384E-51BBAF47D5AA}"/>
              </a:ext>
            </a:extLst>
          </p:cNvPr>
          <p:cNvSpPr txBox="1"/>
          <p:nvPr/>
        </p:nvSpPr>
        <p:spPr>
          <a:xfrm>
            <a:off x="9165715" y="4371975"/>
            <a:ext cx="290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การตายจากรถ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จยย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.ลดลง</a:t>
            </a: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917B98C-A816-A022-C67F-408AD965A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056" y="3548444"/>
            <a:ext cx="676118" cy="70516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DE08FEA-1247-E5D6-071C-31512BC01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750">
            <a:off x="10456462" y="3691456"/>
            <a:ext cx="744998" cy="555560"/>
          </a:xfrm>
          <a:prstGeom prst="rect">
            <a:avLst/>
          </a:prstGeom>
        </p:spPr>
      </p:pic>
      <p:sp>
        <p:nvSpPr>
          <p:cNvPr id="17" name="ลูกศร: ลง 16">
            <a:extLst>
              <a:ext uri="{FF2B5EF4-FFF2-40B4-BE49-F238E27FC236}">
                <a16:creationId xmlns:a16="http://schemas.microsoft.com/office/drawing/2014/main" id="{F26478F8-7492-6C9F-1EE2-E0E208EC4782}"/>
              </a:ext>
            </a:extLst>
          </p:cNvPr>
          <p:cNvSpPr/>
          <p:nvPr/>
        </p:nvSpPr>
        <p:spPr>
          <a:xfrm>
            <a:off x="9977708" y="3636581"/>
            <a:ext cx="190706" cy="665310"/>
          </a:xfrm>
          <a:prstGeom prst="downArrow">
            <a:avLst/>
          </a:prstGeom>
          <a:solidFill>
            <a:srgbClr val="BABDAA"/>
          </a:solidFill>
          <a:ln>
            <a:solidFill>
              <a:srgbClr val="DEDED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00C13D84-B1D5-8660-E480-64780AD4689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/>
          <a:stretch/>
        </p:blipFill>
        <p:spPr bwMode="auto">
          <a:xfrm>
            <a:off x="3240252" y="2671924"/>
            <a:ext cx="2419958" cy="1602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2" name="รูปภาพ 15">
            <a:extLst>
              <a:ext uri="{FF2B5EF4-FFF2-40B4-BE49-F238E27FC236}">
                <a16:creationId xmlns:a16="http://schemas.microsoft.com/office/drawing/2014/main" id="{89028AF8-546F-EA0F-55CA-13C47402C47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19998" y="1215066"/>
            <a:ext cx="2435218" cy="1370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DC8F338-297B-6974-21CE-D6C5858E94D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5923"/>
          <a:stretch/>
        </p:blipFill>
        <p:spPr>
          <a:xfrm>
            <a:off x="395362" y="2953265"/>
            <a:ext cx="2414042" cy="160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ชื่อเรื่อง 1">
            <a:extLst>
              <a:ext uri="{FF2B5EF4-FFF2-40B4-BE49-F238E27FC236}">
                <a16:creationId xmlns:a16="http://schemas.microsoft.com/office/drawing/2014/main" id="{51522B84-421F-ED6A-C7B9-764DD105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29" y="1030862"/>
            <a:ext cx="3562520" cy="708223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chemeClr val="accent4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ผลลัพธ์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&amp;</a:t>
            </a:r>
            <a:r>
              <a:rPr lang="th-TH" sz="4000" b="1" dirty="0">
                <a:solidFill>
                  <a:schemeClr val="accent4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ผลผลิต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การซูมสไลด์ 22">
                <a:extLst>
                  <a:ext uri="{FF2B5EF4-FFF2-40B4-BE49-F238E27FC236}">
                    <a16:creationId xmlns:a16="http://schemas.microsoft.com/office/drawing/2014/main" id="{21F99871-EB6A-A4EF-CD77-9644DED0A5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2558741"/>
                  </p:ext>
                </p:extLst>
              </p:nvPr>
            </p:nvGraphicFramePr>
            <p:xfrm>
              <a:off x="9126315" y="23170"/>
              <a:ext cx="2942665" cy="1655249"/>
            </p:xfrm>
            <a:graphic>
              <a:graphicData uri="http://schemas.microsoft.com/office/powerpoint/2016/slidezoom">
                <pslz:sldZm>
                  <pslz:sldZmObj sldId="302" cId="348555968">
                    <pslz:zmPr id="{9111059F-65CE-459A-B57D-8AD7AD78A000}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42665" cy="1655249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การซูมสไลด์ 2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1F99871-EB6A-A4EF-CD77-9644DED0A5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26315" y="23170"/>
                <a:ext cx="2942665" cy="165524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การซูมสไลด์ 37">
                <a:extLst>
                  <a:ext uri="{FF2B5EF4-FFF2-40B4-BE49-F238E27FC236}">
                    <a16:creationId xmlns:a16="http://schemas.microsoft.com/office/drawing/2014/main" id="{B8DF38C9-A104-81E8-DC0A-357D25CB8B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8834356"/>
                  </p:ext>
                </p:extLst>
              </p:nvPr>
            </p:nvGraphicFramePr>
            <p:xfrm>
              <a:off x="9117813" y="1758681"/>
              <a:ext cx="2942665" cy="1655249"/>
            </p:xfrm>
            <a:graphic>
              <a:graphicData uri="http://schemas.microsoft.com/office/powerpoint/2016/slidezoom">
                <pslz:sldZm>
                  <pslz:sldZmObj sldId="314" cId="3812178502">
                    <pslz:zmPr id="{9403FAD3-D807-4AC6-924B-09E623496E92}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42665" cy="1655249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การซูมสไลด์ 37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B8DF38C9-A104-81E8-DC0A-357D25CB8B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117813" y="1758681"/>
                <a:ext cx="2942665" cy="165524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การซูมสไลด์ 5">
                <a:extLst>
                  <a:ext uri="{FF2B5EF4-FFF2-40B4-BE49-F238E27FC236}">
                    <a16:creationId xmlns:a16="http://schemas.microsoft.com/office/drawing/2014/main" id="{CA642EFA-E690-450C-197B-11E700B047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057298"/>
                  </p:ext>
                </p:extLst>
              </p:nvPr>
            </p:nvGraphicFramePr>
            <p:xfrm>
              <a:off x="6421820" y="5795277"/>
              <a:ext cx="3867807" cy="312209"/>
            </p:xfrm>
            <a:graphic>
              <a:graphicData uri="http://schemas.microsoft.com/office/powerpoint/2016/slidezoom">
                <pslz:sldZm>
                  <pslz:sldZmObj sldId="290" cId="860894928">
                    <pslz:zmPr id="{6D38EE75-D6A2-4175-8D0B-72E117BA3B99}" imageType="cover">
                      <p166:blipFill xmlns:p166="http://schemas.microsoft.com/office/powerpoint/2016/6/main"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67807" cy="31220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การซูมสไลด์ 5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CA642EFA-E690-450C-197B-11E700B047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1820" y="5795277"/>
                <a:ext cx="3867807" cy="31220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846564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3635</TotalTime>
  <Words>1720</Words>
  <Application>Microsoft Office PowerPoint</Application>
  <PresentationFormat>แบบจอกว้าง</PresentationFormat>
  <Paragraphs>253</Paragraphs>
  <Slides>21</Slides>
  <Notes>10</Notes>
  <HiddenSlides>7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Prompt</vt:lpstr>
      <vt:lpstr>TH SarabunPSK</vt:lpstr>
      <vt:lpstr>Wingdings</vt:lpstr>
      <vt:lpstr>ธีมของ Office</vt:lpstr>
      <vt:lpstr>การขับเคลื่อนงาน  โครงการพัฒนาอำเภอ ตำบล ขับขี่จักรยานยนต์ปลอดภัย สอจร.ภาคตะวันออก</vt:lpstr>
      <vt:lpstr>พัฒนาอำเภอ ตำบลขับขี่จักรยานยนต์ปลอดภัย ภาคตะวันออก</vt:lpstr>
      <vt:lpstr>งานนำเสนอ PowerPoint</vt:lpstr>
      <vt:lpstr>การเสริมพลัง</vt:lpstr>
      <vt:lpstr>การเสริมพลัง</vt:lpstr>
      <vt:lpstr>การเสริมพลัง</vt:lpstr>
      <vt:lpstr>งานนำเสนอ PowerPoint</vt:lpstr>
      <vt:lpstr>เป้าประสงค์</vt:lpstr>
      <vt:lpstr>ผลลัพธ์&amp;ผลผลิต</vt:lpstr>
      <vt:lpstr>ปัจจัยความสำเร็จการดำเนินงาน</vt:lpstr>
      <vt:lpstr>ช่องว่าง และอุปสรรค</vt:lpstr>
      <vt:lpstr>งานนำเสนอ PowerPoint</vt:lpstr>
      <vt:lpstr>งานนำเสนอ PowerPoint</vt:lpstr>
      <vt:lpstr>การสอบสวน</vt:lpstr>
      <vt:lpstr>งานนำเสนอ PowerPoint</vt:lpstr>
      <vt:lpstr>งานนำเสนอ PowerPoint</vt:lpstr>
      <vt:lpstr>อบต.คลองน้ำใส อรัญประเทศ</vt:lpstr>
      <vt:lpstr>การจัดการจุดเสี่ยง </vt:lpstr>
      <vt:lpstr>จำนวนผู้เสียชีวิตจากรถจักรยานยนต์ รายปี  พ.ศ. 2560-2565 จำแนกรายอำเภอ</vt:lpstr>
      <vt:lpstr>จำนวนผู้บาดเจ็บAdmittedจากการใช้รถจักรยานยนต์ รายปี  พ.ศ. 2560-2565 จำแนกรายอำเภอ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injury Thaincd</dc:creator>
  <cp:lastModifiedBy>injury Thaincd</cp:lastModifiedBy>
  <cp:revision>199</cp:revision>
  <dcterms:created xsi:type="dcterms:W3CDTF">2023-05-02T03:12:48Z</dcterms:created>
  <dcterms:modified xsi:type="dcterms:W3CDTF">2023-05-19T01:07:01Z</dcterms:modified>
</cp:coreProperties>
</file>